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28"/>
  </p:notesMasterIdLst>
  <p:handoutMasterIdLst>
    <p:handoutMasterId r:id="rId29"/>
  </p:handoutMasterIdLst>
  <p:sldIdLst>
    <p:sldId id="256" r:id="rId3"/>
    <p:sldId id="260" r:id="rId4"/>
    <p:sldId id="724" r:id="rId5"/>
    <p:sldId id="667" r:id="rId6"/>
    <p:sldId id="719" r:id="rId7"/>
    <p:sldId id="722" r:id="rId8"/>
    <p:sldId id="721" r:id="rId9"/>
    <p:sldId id="666" r:id="rId10"/>
    <p:sldId id="713" r:id="rId11"/>
    <p:sldId id="716" r:id="rId12"/>
    <p:sldId id="714" r:id="rId13"/>
    <p:sldId id="717" r:id="rId14"/>
    <p:sldId id="681" r:id="rId15"/>
    <p:sldId id="683" r:id="rId16"/>
    <p:sldId id="684" r:id="rId17"/>
    <p:sldId id="718" r:id="rId18"/>
    <p:sldId id="688" r:id="rId19"/>
    <p:sldId id="687" r:id="rId20"/>
    <p:sldId id="689" r:id="rId21"/>
    <p:sldId id="690" r:id="rId22"/>
    <p:sldId id="708" r:id="rId23"/>
    <p:sldId id="709" r:id="rId24"/>
    <p:sldId id="710" r:id="rId25"/>
    <p:sldId id="698" r:id="rId26"/>
    <p:sldId id="647" r:id="rId27"/>
  </p:sldIdLst>
  <p:sldSz cx="12192000" cy="6858000"/>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廖秀芳" initials="廖秀芳" lastIdx="1" clrIdx="0">
    <p:extLst>
      <p:ext uri="{19B8F6BF-5375-455C-9EA6-DF929625EA0E}">
        <p15:presenceInfo xmlns:p15="http://schemas.microsoft.com/office/powerpoint/2012/main" userId="S::shiahl0510@wda.gov.tw::28b0b8f2-e224-40ad-9361-b94b8175619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D4D2"/>
    <a:srgbClr val="1C5857"/>
    <a:srgbClr val="154342"/>
    <a:srgbClr val="E2F6F5"/>
    <a:srgbClr val="FFFF99"/>
    <a:srgbClr val="FFE0C1"/>
    <a:srgbClr val="FFCCCC"/>
    <a:srgbClr val="C9F3DC"/>
    <a:srgbClr val="CCFFFF"/>
    <a:srgbClr val="AAEC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淺色樣式 3 - 輔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淺色樣式 1 - 輔色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129" autoAdjust="0"/>
    <p:restoredTop sz="93274" autoAdjust="0"/>
  </p:normalViewPr>
  <p:slideViewPr>
    <p:cSldViewPr snapToGrid="0" snapToObjects="1">
      <p:cViewPr varScale="1">
        <p:scale>
          <a:sx n="110" d="100"/>
          <a:sy n="110" d="100"/>
        </p:scale>
        <p:origin x="108"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0D01A9-5D44-43CC-9A43-86C553C63DDC}" type="doc">
      <dgm:prSet loTypeId="urn:microsoft.com/office/officeart/2005/8/layout/hList7#1" loCatId="picture" qsTypeId="urn:microsoft.com/office/officeart/2005/8/quickstyle/simple1" qsCatId="simple" csTypeId="urn:microsoft.com/office/officeart/2005/8/colors/accent1_2" csCatId="accent1" phldr="1"/>
      <dgm:spPr/>
    </dgm:pt>
    <dgm:pt modelId="{D74C98AC-FA2E-4D6E-B9E8-9DC1A5F04D79}">
      <dgm:prSet phldrT="[文字]" custT="1"/>
      <dgm:spPr/>
      <dgm:t>
        <a:bodyPr/>
        <a:lstStyle/>
        <a:p>
          <a:pPr>
            <a:lnSpc>
              <a:spcPct val="90000"/>
            </a:lnSpc>
          </a:pPr>
          <a:endParaRPr lang="en-US" altLang="zh-TW" sz="2300" b="1" dirty="0">
            <a:solidFill>
              <a:schemeClr val="tx1"/>
            </a:solidFill>
            <a:latin typeface="微軟正黑體" panose="020B0604030504040204" pitchFamily="34" charset="-120"/>
            <a:ea typeface="微軟正黑體" panose="020B0604030504040204" pitchFamily="34" charset="-120"/>
          </a:endParaRPr>
        </a:p>
        <a:p>
          <a:pPr>
            <a:lnSpc>
              <a:spcPct val="70000"/>
            </a:lnSpc>
          </a:pPr>
          <a:r>
            <a:rPr lang="zh-TW" altLang="en-US" sz="2800" b="1" dirty="0">
              <a:solidFill>
                <a:schemeClr val="tx1"/>
              </a:solidFill>
              <a:latin typeface="微軟正黑體" panose="020B0604030504040204" pitchFamily="34" charset="-120"/>
              <a:ea typeface="微軟正黑體" panose="020B0604030504040204" pitchFamily="34" charset="-120"/>
            </a:rPr>
            <a:t>訂定相關規範、爭議處理機制、確保合理調整的落實</a:t>
          </a:r>
        </a:p>
      </dgm:t>
    </dgm:pt>
    <dgm:pt modelId="{05248587-09C2-4CB8-BAB3-B75A5C6548CE}" type="parTrans" cxnId="{65A3D94B-1970-40C6-8F8E-BBDC4DD517DC}">
      <dgm:prSet/>
      <dgm:spPr/>
      <dgm:t>
        <a:bodyPr/>
        <a:lstStyle/>
        <a:p>
          <a:endParaRPr lang="zh-TW" altLang="en-US"/>
        </a:p>
      </dgm:t>
    </dgm:pt>
    <dgm:pt modelId="{A651EF1F-7929-409C-AD08-43BAE49ECA3B}" type="sibTrans" cxnId="{65A3D94B-1970-40C6-8F8E-BBDC4DD517DC}">
      <dgm:prSet/>
      <dgm:spPr/>
      <dgm:t>
        <a:bodyPr/>
        <a:lstStyle/>
        <a:p>
          <a:endParaRPr lang="zh-TW" altLang="en-US"/>
        </a:p>
      </dgm:t>
    </dgm:pt>
    <dgm:pt modelId="{69928F88-AC90-4DBC-8288-1F5426806642}">
      <dgm:prSet phldrT="[文字]" custT="1"/>
      <dgm:spPr/>
      <dgm:t>
        <a:bodyPr/>
        <a:lstStyle/>
        <a:p>
          <a:pPr>
            <a:lnSpc>
              <a:spcPct val="90000"/>
            </a:lnSpc>
            <a:spcAft>
              <a:spcPts val="0"/>
            </a:spcAft>
          </a:pPr>
          <a:endParaRPr lang="en-US" altLang="zh-TW" sz="2800" b="1" dirty="0">
            <a:solidFill>
              <a:schemeClr val="tx1"/>
            </a:solidFill>
            <a:latin typeface="微軟正黑體" panose="020B0604030504040204" pitchFamily="34" charset="-120"/>
            <a:ea typeface="微軟正黑體" panose="020B0604030504040204" pitchFamily="34" charset="-120"/>
          </a:endParaRPr>
        </a:p>
        <a:p>
          <a:pPr>
            <a:lnSpc>
              <a:spcPct val="70000"/>
            </a:lnSpc>
            <a:spcAft>
              <a:spcPts val="0"/>
            </a:spcAft>
          </a:pPr>
          <a:r>
            <a:rPr lang="zh-TW" altLang="en-US" sz="2800" b="1" dirty="0">
              <a:solidFill>
                <a:schemeClr val="tx1"/>
              </a:solidFill>
              <a:latin typeface="微軟正黑體" panose="020B0604030504040204" pitchFamily="34" charset="-120"/>
              <a:ea typeface="微軟正黑體" panose="020B0604030504040204" pitchFamily="34" charset="-120"/>
            </a:rPr>
            <a:t>權利與義務方之間的橋樑</a:t>
          </a:r>
          <a:r>
            <a:rPr lang="en-US" altLang="zh-TW" sz="2800" b="1" dirty="0">
              <a:solidFill>
                <a:schemeClr val="tx1"/>
              </a:solidFill>
              <a:latin typeface="微軟正黑體" panose="020B0604030504040204" pitchFamily="34" charset="-120"/>
              <a:ea typeface="微軟正黑體" panose="020B0604030504040204" pitchFamily="34" charset="-120"/>
            </a:rPr>
            <a:t/>
          </a:r>
          <a:br>
            <a:rPr lang="en-US" altLang="zh-TW" sz="2800" b="1" dirty="0">
              <a:solidFill>
                <a:schemeClr val="tx1"/>
              </a:solidFill>
              <a:latin typeface="微軟正黑體" panose="020B0604030504040204" pitchFamily="34" charset="-120"/>
              <a:ea typeface="微軟正黑體" panose="020B0604030504040204" pitchFamily="34" charset="-120"/>
            </a:rPr>
          </a:br>
          <a:r>
            <a:rPr lang="zh-TW" altLang="en-US" sz="2000" b="1" dirty="0">
              <a:solidFill>
                <a:schemeClr val="tx1"/>
              </a:solidFill>
              <a:latin typeface="微軟正黑體" panose="020B0604030504040204" pitchFamily="34" charset="-120"/>
              <a:ea typeface="微軟正黑體" panose="020B0604030504040204" pitchFamily="34" charset="-120"/>
            </a:rPr>
            <a:t>（職業重建專業人員、職訓師、就服員、身心障礙團體、工會等）</a:t>
          </a:r>
        </a:p>
      </dgm:t>
    </dgm:pt>
    <dgm:pt modelId="{9E878FCD-3D56-4879-8BAE-A2C9D3B41EE3}" type="parTrans" cxnId="{ED4E2ED6-C832-4322-BB55-B623521AF7FD}">
      <dgm:prSet/>
      <dgm:spPr/>
      <dgm:t>
        <a:bodyPr/>
        <a:lstStyle/>
        <a:p>
          <a:endParaRPr lang="zh-TW" altLang="en-US"/>
        </a:p>
      </dgm:t>
    </dgm:pt>
    <dgm:pt modelId="{6006066C-FD40-4FE3-B828-D073539B45F1}" type="sibTrans" cxnId="{ED4E2ED6-C832-4322-BB55-B623521AF7FD}">
      <dgm:prSet/>
      <dgm:spPr/>
      <dgm:t>
        <a:bodyPr/>
        <a:lstStyle/>
        <a:p>
          <a:endParaRPr lang="zh-TW" altLang="en-US"/>
        </a:p>
      </dgm:t>
    </dgm:pt>
    <dgm:pt modelId="{64634718-0369-45D0-B2C3-92FEAFD26288}">
      <dgm:prSet phldrT="[文字]" custT="1"/>
      <dgm:spPr/>
      <dgm:t>
        <a:bodyPr/>
        <a:lstStyle/>
        <a:p>
          <a:pPr>
            <a:lnSpc>
              <a:spcPct val="90000"/>
            </a:lnSpc>
          </a:pPr>
          <a:endParaRPr lang="en-US" altLang="zh-TW" sz="2800" b="1" dirty="0">
            <a:solidFill>
              <a:schemeClr val="tx1"/>
            </a:solidFill>
            <a:latin typeface="微軟正黑體" panose="020B0604030504040204" pitchFamily="34" charset="-120"/>
            <a:ea typeface="微軟正黑體" panose="020B0604030504040204" pitchFamily="34" charset="-120"/>
          </a:endParaRPr>
        </a:p>
        <a:p>
          <a:pPr>
            <a:lnSpc>
              <a:spcPct val="70000"/>
            </a:lnSpc>
          </a:pPr>
          <a:r>
            <a:rPr lang="zh-TW" altLang="en-US" sz="2800" b="1" dirty="0">
              <a:solidFill>
                <a:schemeClr val="tx1"/>
              </a:solidFill>
              <a:latin typeface="微軟正黑體" panose="020B0604030504040204" pitchFamily="34" charset="-120"/>
              <a:ea typeface="微軟正黑體" panose="020B0604030504040204" pitchFamily="34" charset="-120"/>
            </a:rPr>
            <a:t>有義務回應</a:t>
          </a:r>
          <a:r>
            <a:rPr lang="en-US" altLang="zh-TW" sz="2800" b="1" dirty="0">
              <a:solidFill>
                <a:schemeClr val="tx1"/>
              </a:solidFill>
              <a:latin typeface="微軟正黑體" panose="020B0604030504040204" pitchFamily="34" charset="-120"/>
              <a:ea typeface="微軟正黑體" panose="020B0604030504040204" pitchFamily="34" charset="-120"/>
            </a:rPr>
            <a:t/>
          </a:r>
          <a:br>
            <a:rPr lang="en-US" altLang="zh-TW" sz="2800" b="1" dirty="0">
              <a:solidFill>
                <a:schemeClr val="tx1"/>
              </a:solidFill>
              <a:latin typeface="微軟正黑體" panose="020B0604030504040204" pitchFamily="34" charset="-120"/>
              <a:ea typeface="微軟正黑體" panose="020B0604030504040204" pitchFamily="34" charset="-120"/>
            </a:rPr>
          </a:br>
          <a:r>
            <a:rPr lang="zh-TW" altLang="en-US" sz="2800" b="1" dirty="0">
              <a:solidFill>
                <a:schemeClr val="tx1"/>
              </a:solidFill>
              <a:latin typeface="微軟正黑體" panose="020B0604030504040204" pitchFamily="34" charset="-120"/>
              <a:ea typeface="微軟正黑體" panose="020B0604030504040204" pitchFamily="34" charset="-120"/>
            </a:rPr>
            <a:t>合理調整需求的單位</a:t>
          </a:r>
          <a:r>
            <a:rPr lang="en-US" altLang="zh-TW" sz="2800" b="1" dirty="0">
              <a:solidFill>
                <a:schemeClr val="tx1"/>
              </a:solidFill>
              <a:latin typeface="微軟正黑體" panose="020B0604030504040204" pitchFamily="34" charset="-120"/>
              <a:ea typeface="微軟正黑體" panose="020B0604030504040204" pitchFamily="34" charset="-120"/>
            </a:rPr>
            <a:t/>
          </a:r>
          <a:br>
            <a:rPr lang="en-US" altLang="zh-TW" sz="2800" b="1" dirty="0">
              <a:solidFill>
                <a:schemeClr val="tx1"/>
              </a:solidFill>
              <a:latin typeface="微軟正黑體" panose="020B0604030504040204" pitchFamily="34" charset="-120"/>
              <a:ea typeface="微軟正黑體" panose="020B0604030504040204" pitchFamily="34" charset="-120"/>
            </a:rPr>
          </a:br>
          <a:r>
            <a:rPr lang="zh-TW" altLang="en-US" sz="2000" b="1" dirty="0">
              <a:solidFill>
                <a:schemeClr val="tx1"/>
              </a:solidFill>
              <a:latin typeface="微軟正黑體" panose="020B0604030504040204" pitchFamily="34" charset="-120"/>
              <a:ea typeface="微軟正黑體" panose="020B0604030504040204" pitchFamily="34" charset="-120"/>
            </a:rPr>
            <a:t>（公部門、職訓／技檢單位、雇主等）</a:t>
          </a:r>
          <a:endParaRPr lang="zh-TW" altLang="en-US" sz="2800" b="1" dirty="0">
            <a:solidFill>
              <a:schemeClr val="tx1"/>
            </a:solidFill>
            <a:latin typeface="微軟正黑體" panose="020B0604030504040204" pitchFamily="34" charset="-120"/>
            <a:ea typeface="微軟正黑體" panose="020B0604030504040204" pitchFamily="34" charset="-120"/>
          </a:endParaRPr>
        </a:p>
      </dgm:t>
    </dgm:pt>
    <dgm:pt modelId="{1DF1AE4E-6094-4CB5-84B7-A2D24A5B394A}" type="sibTrans" cxnId="{E75CBCE9-035D-4EE3-8EA3-384789D171C9}">
      <dgm:prSet/>
      <dgm:spPr/>
      <dgm:t>
        <a:bodyPr/>
        <a:lstStyle/>
        <a:p>
          <a:endParaRPr lang="zh-TW" altLang="en-US"/>
        </a:p>
      </dgm:t>
    </dgm:pt>
    <dgm:pt modelId="{D68441C5-F6C0-40E3-8062-A21600E44B30}" type="parTrans" cxnId="{E75CBCE9-035D-4EE3-8EA3-384789D171C9}">
      <dgm:prSet/>
      <dgm:spPr/>
      <dgm:t>
        <a:bodyPr/>
        <a:lstStyle/>
        <a:p>
          <a:endParaRPr lang="zh-TW" altLang="en-US"/>
        </a:p>
      </dgm:t>
    </dgm:pt>
    <dgm:pt modelId="{8ADF24E8-B320-49B8-8817-E165CF3B02E4}">
      <dgm:prSet custT="1"/>
      <dgm:spPr/>
      <dgm:t>
        <a:bodyPr/>
        <a:lstStyle/>
        <a:p>
          <a:pPr>
            <a:lnSpc>
              <a:spcPct val="90000"/>
            </a:lnSpc>
            <a:spcAft>
              <a:spcPts val="0"/>
            </a:spcAft>
          </a:pPr>
          <a:endParaRPr lang="en-US" altLang="zh-TW" sz="2800" b="1" dirty="0">
            <a:solidFill>
              <a:schemeClr val="tx1"/>
            </a:solidFill>
            <a:latin typeface="微軟正黑體" panose="020B0604030504040204" pitchFamily="34" charset="-120"/>
            <a:ea typeface="微軟正黑體" panose="020B0604030504040204" pitchFamily="34" charset="-120"/>
          </a:endParaRPr>
        </a:p>
        <a:p>
          <a:pPr>
            <a:lnSpc>
              <a:spcPct val="70000"/>
            </a:lnSpc>
            <a:spcAft>
              <a:spcPct val="35000"/>
            </a:spcAft>
          </a:pPr>
          <a:r>
            <a:rPr lang="zh-TW" altLang="en-US" sz="2800" b="1" dirty="0">
              <a:solidFill>
                <a:schemeClr val="tx1"/>
              </a:solidFill>
              <a:latin typeface="微軟正黑體" panose="020B0604030504040204" pitchFamily="34" charset="-120"/>
              <a:ea typeface="微軟正黑體" panose="020B0604030504040204" pitchFamily="34" charset="-120"/>
            </a:rPr>
            <a:t>有權利提出</a:t>
          </a:r>
          <a:r>
            <a:rPr lang="en-US" altLang="zh-TW" sz="2800" b="1" dirty="0">
              <a:solidFill>
                <a:schemeClr val="tx1"/>
              </a:solidFill>
              <a:latin typeface="微軟正黑體" panose="020B0604030504040204" pitchFamily="34" charset="-120"/>
              <a:ea typeface="微軟正黑體" panose="020B0604030504040204" pitchFamily="34" charset="-120"/>
            </a:rPr>
            <a:t/>
          </a:r>
          <a:br>
            <a:rPr lang="en-US" altLang="zh-TW" sz="2800" b="1" dirty="0">
              <a:solidFill>
                <a:schemeClr val="tx1"/>
              </a:solidFill>
              <a:latin typeface="微軟正黑體" panose="020B0604030504040204" pitchFamily="34" charset="-120"/>
              <a:ea typeface="微軟正黑體" panose="020B0604030504040204" pitchFamily="34" charset="-120"/>
            </a:rPr>
          </a:br>
          <a:r>
            <a:rPr lang="zh-TW" altLang="en-US" sz="2800" b="1" dirty="0">
              <a:solidFill>
                <a:schemeClr val="tx1"/>
              </a:solidFill>
              <a:latin typeface="微軟正黑體" panose="020B0604030504040204" pitchFamily="34" charset="-120"/>
              <a:ea typeface="微軟正黑體" panose="020B0604030504040204" pitchFamily="34" charset="-120"/>
            </a:rPr>
            <a:t>合理調整需求的個人</a:t>
          </a:r>
          <a:r>
            <a:rPr lang="en-US" altLang="zh-TW" sz="2800" b="1" dirty="0">
              <a:solidFill>
                <a:schemeClr val="tx1"/>
              </a:solidFill>
              <a:latin typeface="微軟正黑體" panose="020B0604030504040204" pitchFamily="34" charset="-120"/>
              <a:ea typeface="微軟正黑體" panose="020B0604030504040204" pitchFamily="34" charset="-120"/>
            </a:rPr>
            <a:t/>
          </a:r>
          <a:br>
            <a:rPr lang="en-US" altLang="zh-TW" sz="2800" b="1" dirty="0">
              <a:solidFill>
                <a:schemeClr val="tx1"/>
              </a:solidFill>
              <a:latin typeface="微軟正黑體" panose="020B0604030504040204" pitchFamily="34" charset="-120"/>
              <a:ea typeface="微軟正黑體" panose="020B0604030504040204" pitchFamily="34" charset="-120"/>
            </a:rPr>
          </a:br>
          <a:r>
            <a:rPr lang="zh-TW" altLang="en-US" sz="2000" b="1" dirty="0">
              <a:solidFill>
                <a:schemeClr val="tx1"/>
              </a:solidFill>
              <a:latin typeface="微軟正黑體" panose="020B0604030504040204" pitchFamily="34" charset="-120"/>
              <a:ea typeface="微軟正黑體" panose="020B0604030504040204" pitchFamily="34" charset="-120"/>
            </a:rPr>
            <a:t>（身心障礙當事人）</a:t>
          </a:r>
        </a:p>
      </dgm:t>
    </dgm:pt>
    <dgm:pt modelId="{1DA0D313-6CE3-4FB6-B711-195541A107F9}" type="parTrans" cxnId="{089C571A-0FF1-4533-84CF-7B0333BD8874}">
      <dgm:prSet/>
      <dgm:spPr/>
      <dgm:t>
        <a:bodyPr/>
        <a:lstStyle/>
        <a:p>
          <a:endParaRPr lang="zh-TW" altLang="en-US"/>
        </a:p>
      </dgm:t>
    </dgm:pt>
    <dgm:pt modelId="{44214ECE-B6E3-4294-972B-992CC6D2D4F1}" type="sibTrans" cxnId="{089C571A-0FF1-4533-84CF-7B0333BD8874}">
      <dgm:prSet/>
      <dgm:spPr/>
      <dgm:t>
        <a:bodyPr/>
        <a:lstStyle/>
        <a:p>
          <a:endParaRPr lang="zh-TW" altLang="en-US"/>
        </a:p>
      </dgm:t>
    </dgm:pt>
    <dgm:pt modelId="{A0A36C8C-1534-470F-A790-59DB8DA69D7C}" type="pres">
      <dgm:prSet presAssocID="{E50D01A9-5D44-43CC-9A43-86C553C63DDC}" presName="Name0" presStyleCnt="0">
        <dgm:presLayoutVars>
          <dgm:dir/>
          <dgm:resizeHandles val="exact"/>
        </dgm:presLayoutVars>
      </dgm:prSet>
      <dgm:spPr/>
    </dgm:pt>
    <dgm:pt modelId="{8A0D0A57-D9D0-40C7-8430-7BEB545D062B}" type="pres">
      <dgm:prSet presAssocID="{E50D01A9-5D44-43CC-9A43-86C553C63DDC}" presName="fgShape" presStyleLbl="fgShp" presStyleIdx="0" presStyleCnt="1" custScaleY="105246" custLinFactNeighborX="-618" custLinFactNeighborY="46528"/>
      <dgm:spPr/>
    </dgm:pt>
    <dgm:pt modelId="{84840B2B-7DAC-4D63-8542-F75E3F3F5968}" type="pres">
      <dgm:prSet presAssocID="{E50D01A9-5D44-43CC-9A43-86C553C63DDC}" presName="linComp" presStyleCnt="0"/>
      <dgm:spPr/>
    </dgm:pt>
    <dgm:pt modelId="{BC301DB1-0497-4DE2-9926-F418FF770098}" type="pres">
      <dgm:prSet presAssocID="{D74C98AC-FA2E-4D6E-B9E8-9DC1A5F04D79}" presName="compNode" presStyleCnt="0"/>
      <dgm:spPr/>
    </dgm:pt>
    <dgm:pt modelId="{7B3AD2EA-6055-4AB3-AE4F-1814AF315C8D}" type="pres">
      <dgm:prSet presAssocID="{D74C98AC-FA2E-4D6E-B9E8-9DC1A5F04D79}" presName="bkgdShape" presStyleLbl="node1" presStyleIdx="0" presStyleCnt="4" custLinFactNeighborX="-64"/>
      <dgm:spPr/>
      <dgm:t>
        <a:bodyPr/>
        <a:lstStyle/>
        <a:p>
          <a:endParaRPr lang="zh-TW" altLang="en-US"/>
        </a:p>
      </dgm:t>
    </dgm:pt>
    <dgm:pt modelId="{3F010CDE-6D0A-40F0-A565-F4C221F1D2CD}" type="pres">
      <dgm:prSet presAssocID="{D74C98AC-FA2E-4D6E-B9E8-9DC1A5F04D79}" presName="nodeTx" presStyleLbl="node1" presStyleIdx="0" presStyleCnt="4">
        <dgm:presLayoutVars>
          <dgm:bulletEnabled val="1"/>
        </dgm:presLayoutVars>
      </dgm:prSet>
      <dgm:spPr/>
      <dgm:t>
        <a:bodyPr/>
        <a:lstStyle/>
        <a:p>
          <a:endParaRPr lang="zh-TW" altLang="en-US"/>
        </a:p>
      </dgm:t>
    </dgm:pt>
    <dgm:pt modelId="{71CD2882-E616-4499-B5E2-035E876A4C41}" type="pres">
      <dgm:prSet presAssocID="{D74C98AC-FA2E-4D6E-B9E8-9DC1A5F04D79}" presName="invisiNode" presStyleLbl="node1" presStyleIdx="0" presStyleCnt="4"/>
      <dgm:spPr/>
    </dgm:pt>
    <dgm:pt modelId="{0B7D83C8-B488-41E3-B6AF-F4A00F328FD8}" type="pres">
      <dgm:prSet presAssocID="{D74C98AC-FA2E-4D6E-B9E8-9DC1A5F04D79}" presName="imagNode" presStyleLbl="fgImgPlace1" presStyleIdx="0" presStyleCnt="4"/>
      <dgm:spPr/>
    </dgm:pt>
    <dgm:pt modelId="{59851839-1A8C-4590-BA87-2088BED4BC39}" type="pres">
      <dgm:prSet presAssocID="{A651EF1F-7929-409C-AD08-43BAE49ECA3B}" presName="sibTrans" presStyleLbl="sibTrans2D1" presStyleIdx="0" presStyleCnt="0"/>
      <dgm:spPr/>
      <dgm:t>
        <a:bodyPr/>
        <a:lstStyle/>
        <a:p>
          <a:endParaRPr lang="zh-TW" altLang="en-US"/>
        </a:p>
      </dgm:t>
    </dgm:pt>
    <dgm:pt modelId="{2EAA2CDF-29F5-4FC1-AA18-9EF908C0DB6C}" type="pres">
      <dgm:prSet presAssocID="{64634718-0369-45D0-B2C3-92FEAFD26288}" presName="compNode" presStyleCnt="0"/>
      <dgm:spPr/>
    </dgm:pt>
    <dgm:pt modelId="{3586CBD4-74A7-4671-9575-D584F57DCDA5}" type="pres">
      <dgm:prSet presAssocID="{64634718-0369-45D0-B2C3-92FEAFD26288}" presName="bkgdShape" presStyleLbl="node1" presStyleIdx="1" presStyleCnt="4" custLinFactNeighborY="-215"/>
      <dgm:spPr/>
      <dgm:t>
        <a:bodyPr/>
        <a:lstStyle/>
        <a:p>
          <a:endParaRPr lang="zh-TW" altLang="en-US"/>
        </a:p>
      </dgm:t>
    </dgm:pt>
    <dgm:pt modelId="{9FBF24D9-20E9-4527-A2A2-97AABB8F1E63}" type="pres">
      <dgm:prSet presAssocID="{64634718-0369-45D0-B2C3-92FEAFD26288}" presName="nodeTx" presStyleLbl="node1" presStyleIdx="1" presStyleCnt="4">
        <dgm:presLayoutVars>
          <dgm:bulletEnabled val="1"/>
        </dgm:presLayoutVars>
      </dgm:prSet>
      <dgm:spPr/>
      <dgm:t>
        <a:bodyPr/>
        <a:lstStyle/>
        <a:p>
          <a:endParaRPr lang="zh-TW" altLang="en-US"/>
        </a:p>
      </dgm:t>
    </dgm:pt>
    <dgm:pt modelId="{1E436395-C903-4448-8941-3D8F0499C11C}" type="pres">
      <dgm:prSet presAssocID="{64634718-0369-45D0-B2C3-92FEAFD26288}" presName="invisiNode" presStyleLbl="node1" presStyleIdx="1" presStyleCnt="4"/>
      <dgm:spPr/>
    </dgm:pt>
    <dgm:pt modelId="{F9500B3A-1B54-4F1E-A679-C97E74833786}" type="pres">
      <dgm:prSet presAssocID="{64634718-0369-45D0-B2C3-92FEAFD26288}" presName="imagNode" presStyleLbl="fgImgPlace1" presStyleIdx="1" presStyleCnt="4"/>
      <dgm:spPr/>
    </dgm:pt>
    <dgm:pt modelId="{BF1E8B8B-4EE8-4C7B-925E-EFB63F9C31F2}" type="pres">
      <dgm:prSet presAssocID="{1DF1AE4E-6094-4CB5-84B7-A2D24A5B394A}" presName="sibTrans" presStyleLbl="sibTrans2D1" presStyleIdx="0" presStyleCnt="0"/>
      <dgm:spPr/>
      <dgm:t>
        <a:bodyPr/>
        <a:lstStyle/>
        <a:p>
          <a:endParaRPr lang="zh-TW" altLang="en-US"/>
        </a:p>
      </dgm:t>
    </dgm:pt>
    <dgm:pt modelId="{EEFBB774-E232-4722-BFB9-197D3D320E75}" type="pres">
      <dgm:prSet presAssocID="{69928F88-AC90-4DBC-8288-1F5426806642}" presName="compNode" presStyleCnt="0"/>
      <dgm:spPr/>
    </dgm:pt>
    <dgm:pt modelId="{4BD9A81D-2E87-4C78-9B70-1CE88BAEFDD8}" type="pres">
      <dgm:prSet presAssocID="{69928F88-AC90-4DBC-8288-1F5426806642}" presName="bkgdShape" presStyleLbl="node1" presStyleIdx="2" presStyleCnt="4"/>
      <dgm:spPr/>
      <dgm:t>
        <a:bodyPr/>
        <a:lstStyle/>
        <a:p>
          <a:endParaRPr lang="zh-TW" altLang="en-US"/>
        </a:p>
      </dgm:t>
    </dgm:pt>
    <dgm:pt modelId="{F0F87758-8138-4270-8C2B-F6AC40D67A86}" type="pres">
      <dgm:prSet presAssocID="{69928F88-AC90-4DBC-8288-1F5426806642}" presName="nodeTx" presStyleLbl="node1" presStyleIdx="2" presStyleCnt="4">
        <dgm:presLayoutVars>
          <dgm:bulletEnabled val="1"/>
        </dgm:presLayoutVars>
      </dgm:prSet>
      <dgm:spPr/>
      <dgm:t>
        <a:bodyPr/>
        <a:lstStyle/>
        <a:p>
          <a:endParaRPr lang="zh-TW" altLang="en-US"/>
        </a:p>
      </dgm:t>
    </dgm:pt>
    <dgm:pt modelId="{0F433EF7-3D5C-4548-AF9C-2772D11DF062}" type="pres">
      <dgm:prSet presAssocID="{69928F88-AC90-4DBC-8288-1F5426806642}" presName="invisiNode" presStyleLbl="node1" presStyleIdx="2" presStyleCnt="4"/>
      <dgm:spPr/>
    </dgm:pt>
    <dgm:pt modelId="{1610469D-5D68-4174-AE40-51DCA5B63397}" type="pres">
      <dgm:prSet presAssocID="{69928F88-AC90-4DBC-8288-1F5426806642}" presName="imagNode" presStyleLbl="fgImgPlace1" presStyleIdx="2" presStyleCnt="4"/>
      <dgm:spPr/>
    </dgm:pt>
    <dgm:pt modelId="{B46B0C77-BA7F-408B-A207-E3227B6D1BC9}" type="pres">
      <dgm:prSet presAssocID="{6006066C-FD40-4FE3-B828-D073539B45F1}" presName="sibTrans" presStyleLbl="sibTrans2D1" presStyleIdx="0" presStyleCnt="0"/>
      <dgm:spPr/>
      <dgm:t>
        <a:bodyPr/>
        <a:lstStyle/>
        <a:p>
          <a:endParaRPr lang="zh-TW" altLang="en-US"/>
        </a:p>
      </dgm:t>
    </dgm:pt>
    <dgm:pt modelId="{CFD3CABA-6600-4725-A8C8-0431C336F0AE}" type="pres">
      <dgm:prSet presAssocID="{8ADF24E8-B320-49B8-8817-E165CF3B02E4}" presName="compNode" presStyleCnt="0"/>
      <dgm:spPr/>
    </dgm:pt>
    <dgm:pt modelId="{5DEA6A39-CB69-4F6F-B36F-67B99DAD7D72}" type="pres">
      <dgm:prSet presAssocID="{8ADF24E8-B320-49B8-8817-E165CF3B02E4}" presName="bkgdShape" presStyleLbl="node1" presStyleIdx="3" presStyleCnt="4"/>
      <dgm:spPr/>
      <dgm:t>
        <a:bodyPr/>
        <a:lstStyle/>
        <a:p>
          <a:endParaRPr lang="zh-TW" altLang="en-US"/>
        </a:p>
      </dgm:t>
    </dgm:pt>
    <dgm:pt modelId="{0E74B924-8AFC-4B47-A154-D388ADCFB6BF}" type="pres">
      <dgm:prSet presAssocID="{8ADF24E8-B320-49B8-8817-E165CF3B02E4}" presName="nodeTx" presStyleLbl="node1" presStyleIdx="3" presStyleCnt="4">
        <dgm:presLayoutVars>
          <dgm:bulletEnabled val="1"/>
        </dgm:presLayoutVars>
      </dgm:prSet>
      <dgm:spPr/>
      <dgm:t>
        <a:bodyPr/>
        <a:lstStyle/>
        <a:p>
          <a:endParaRPr lang="zh-TW" altLang="en-US"/>
        </a:p>
      </dgm:t>
    </dgm:pt>
    <dgm:pt modelId="{9632A93F-5D3E-4DF2-B510-FED4B1CDC59C}" type="pres">
      <dgm:prSet presAssocID="{8ADF24E8-B320-49B8-8817-E165CF3B02E4}" presName="invisiNode" presStyleLbl="node1" presStyleIdx="3" presStyleCnt="4"/>
      <dgm:spPr/>
    </dgm:pt>
    <dgm:pt modelId="{64CFBB83-B1C6-46CA-B71F-3A0B38CAB586}" type="pres">
      <dgm:prSet presAssocID="{8ADF24E8-B320-49B8-8817-E165CF3B02E4}" presName="imagNode" presStyleLbl="fgImgPlace1" presStyleIdx="3" presStyleCnt="4"/>
      <dgm:spPr/>
    </dgm:pt>
  </dgm:ptLst>
  <dgm:cxnLst>
    <dgm:cxn modelId="{ED4E2ED6-C832-4322-BB55-B623521AF7FD}" srcId="{E50D01A9-5D44-43CC-9A43-86C553C63DDC}" destId="{69928F88-AC90-4DBC-8288-1F5426806642}" srcOrd="2" destOrd="0" parTransId="{9E878FCD-3D56-4879-8BAE-A2C9D3B41EE3}" sibTransId="{6006066C-FD40-4FE3-B828-D073539B45F1}"/>
    <dgm:cxn modelId="{B6C85DF1-74A1-41EA-888A-A368F494BA71}" type="presOf" srcId="{A651EF1F-7929-409C-AD08-43BAE49ECA3B}" destId="{59851839-1A8C-4590-BA87-2088BED4BC39}" srcOrd="0" destOrd="0" presId="urn:microsoft.com/office/officeart/2005/8/layout/hList7#1"/>
    <dgm:cxn modelId="{65A3D94B-1970-40C6-8F8E-BBDC4DD517DC}" srcId="{E50D01A9-5D44-43CC-9A43-86C553C63DDC}" destId="{D74C98AC-FA2E-4D6E-B9E8-9DC1A5F04D79}" srcOrd="0" destOrd="0" parTransId="{05248587-09C2-4CB8-BAB3-B75A5C6548CE}" sibTransId="{A651EF1F-7929-409C-AD08-43BAE49ECA3B}"/>
    <dgm:cxn modelId="{36CE8C3E-A156-42C0-B72D-887B390A5AEE}" type="presOf" srcId="{8ADF24E8-B320-49B8-8817-E165CF3B02E4}" destId="{5DEA6A39-CB69-4F6F-B36F-67B99DAD7D72}" srcOrd="0" destOrd="0" presId="urn:microsoft.com/office/officeart/2005/8/layout/hList7#1"/>
    <dgm:cxn modelId="{E75CBCE9-035D-4EE3-8EA3-384789D171C9}" srcId="{E50D01A9-5D44-43CC-9A43-86C553C63DDC}" destId="{64634718-0369-45D0-B2C3-92FEAFD26288}" srcOrd="1" destOrd="0" parTransId="{D68441C5-F6C0-40E3-8062-A21600E44B30}" sibTransId="{1DF1AE4E-6094-4CB5-84B7-A2D24A5B394A}"/>
    <dgm:cxn modelId="{78B53F79-E970-4769-9142-3F77839C74B7}" type="presOf" srcId="{8ADF24E8-B320-49B8-8817-E165CF3B02E4}" destId="{0E74B924-8AFC-4B47-A154-D388ADCFB6BF}" srcOrd="1" destOrd="0" presId="urn:microsoft.com/office/officeart/2005/8/layout/hList7#1"/>
    <dgm:cxn modelId="{3D1495A5-01DC-4006-B8C4-290471128A00}" type="presOf" srcId="{D74C98AC-FA2E-4D6E-B9E8-9DC1A5F04D79}" destId="{3F010CDE-6D0A-40F0-A565-F4C221F1D2CD}" srcOrd="1" destOrd="0" presId="urn:microsoft.com/office/officeart/2005/8/layout/hList7#1"/>
    <dgm:cxn modelId="{F5630A65-5BFC-4D6E-8CBA-04E4730FE74E}" type="presOf" srcId="{1DF1AE4E-6094-4CB5-84B7-A2D24A5B394A}" destId="{BF1E8B8B-4EE8-4C7B-925E-EFB63F9C31F2}" srcOrd="0" destOrd="0" presId="urn:microsoft.com/office/officeart/2005/8/layout/hList7#1"/>
    <dgm:cxn modelId="{5300FECF-C068-4E23-8DEF-C089FBF90B76}" type="presOf" srcId="{69928F88-AC90-4DBC-8288-1F5426806642}" destId="{4BD9A81D-2E87-4C78-9B70-1CE88BAEFDD8}" srcOrd="0" destOrd="0" presId="urn:microsoft.com/office/officeart/2005/8/layout/hList7#1"/>
    <dgm:cxn modelId="{089C571A-0FF1-4533-84CF-7B0333BD8874}" srcId="{E50D01A9-5D44-43CC-9A43-86C553C63DDC}" destId="{8ADF24E8-B320-49B8-8817-E165CF3B02E4}" srcOrd="3" destOrd="0" parTransId="{1DA0D313-6CE3-4FB6-B711-195541A107F9}" sibTransId="{44214ECE-B6E3-4294-972B-992CC6D2D4F1}"/>
    <dgm:cxn modelId="{32D429DB-83B2-423D-8888-E707B9A8E652}" type="presOf" srcId="{64634718-0369-45D0-B2C3-92FEAFD26288}" destId="{9FBF24D9-20E9-4527-A2A2-97AABB8F1E63}" srcOrd="1" destOrd="0" presId="urn:microsoft.com/office/officeart/2005/8/layout/hList7#1"/>
    <dgm:cxn modelId="{FE8C0ABF-99FF-47EA-9EFB-5A8DEBE65AD5}" type="presOf" srcId="{E50D01A9-5D44-43CC-9A43-86C553C63DDC}" destId="{A0A36C8C-1534-470F-A790-59DB8DA69D7C}" srcOrd="0" destOrd="0" presId="urn:microsoft.com/office/officeart/2005/8/layout/hList7#1"/>
    <dgm:cxn modelId="{85CA462B-86C0-4F8E-BC69-1279E1B33A96}" type="presOf" srcId="{64634718-0369-45D0-B2C3-92FEAFD26288}" destId="{3586CBD4-74A7-4671-9575-D584F57DCDA5}" srcOrd="0" destOrd="0" presId="urn:microsoft.com/office/officeart/2005/8/layout/hList7#1"/>
    <dgm:cxn modelId="{A34BC944-CE8E-405D-B497-5545A5C11776}" type="presOf" srcId="{D74C98AC-FA2E-4D6E-B9E8-9DC1A5F04D79}" destId="{7B3AD2EA-6055-4AB3-AE4F-1814AF315C8D}" srcOrd="0" destOrd="0" presId="urn:microsoft.com/office/officeart/2005/8/layout/hList7#1"/>
    <dgm:cxn modelId="{4C510623-1C09-4586-8E76-3E2329A1DFC6}" type="presOf" srcId="{69928F88-AC90-4DBC-8288-1F5426806642}" destId="{F0F87758-8138-4270-8C2B-F6AC40D67A86}" srcOrd="1" destOrd="0" presId="urn:microsoft.com/office/officeart/2005/8/layout/hList7#1"/>
    <dgm:cxn modelId="{EF022656-2F00-4D3A-8B29-3C6273A24B01}" type="presOf" srcId="{6006066C-FD40-4FE3-B828-D073539B45F1}" destId="{B46B0C77-BA7F-408B-A207-E3227B6D1BC9}" srcOrd="0" destOrd="0" presId="urn:microsoft.com/office/officeart/2005/8/layout/hList7#1"/>
    <dgm:cxn modelId="{2D263C17-4B0C-4C67-8FA8-D0E528EE3A88}" type="presParOf" srcId="{A0A36C8C-1534-470F-A790-59DB8DA69D7C}" destId="{8A0D0A57-D9D0-40C7-8430-7BEB545D062B}" srcOrd="0" destOrd="0" presId="urn:microsoft.com/office/officeart/2005/8/layout/hList7#1"/>
    <dgm:cxn modelId="{248652E8-F82F-4A01-B06F-C2025507B511}" type="presParOf" srcId="{A0A36C8C-1534-470F-A790-59DB8DA69D7C}" destId="{84840B2B-7DAC-4D63-8542-F75E3F3F5968}" srcOrd="1" destOrd="0" presId="urn:microsoft.com/office/officeart/2005/8/layout/hList7#1"/>
    <dgm:cxn modelId="{50647867-7921-4C05-B4F2-FE5FB538F163}" type="presParOf" srcId="{84840B2B-7DAC-4D63-8542-F75E3F3F5968}" destId="{BC301DB1-0497-4DE2-9926-F418FF770098}" srcOrd="0" destOrd="0" presId="urn:microsoft.com/office/officeart/2005/8/layout/hList7#1"/>
    <dgm:cxn modelId="{B703D332-7BCC-4DD6-A929-167A0791303A}" type="presParOf" srcId="{BC301DB1-0497-4DE2-9926-F418FF770098}" destId="{7B3AD2EA-6055-4AB3-AE4F-1814AF315C8D}" srcOrd="0" destOrd="0" presId="urn:microsoft.com/office/officeart/2005/8/layout/hList7#1"/>
    <dgm:cxn modelId="{5E2590BD-0294-49AC-8A87-FC1B50758930}" type="presParOf" srcId="{BC301DB1-0497-4DE2-9926-F418FF770098}" destId="{3F010CDE-6D0A-40F0-A565-F4C221F1D2CD}" srcOrd="1" destOrd="0" presId="urn:microsoft.com/office/officeart/2005/8/layout/hList7#1"/>
    <dgm:cxn modelId="{BC2766D2-D085-42A4-B2BB-B1BE713EF112}" type="presParOf" srcId="{BC301DB1-0497-4DE2-9926-F418FF770098}" destId="{71CD2882-E616-4499-B5E2-035E876A4C41}" srcOrd="2" destOrd="0" presId="urn:microsoft.com/office/officeart/2005/8/layout/hList7#1"/>
    <dgm:cxn modelId="{586CF263-C720-4363-AC94-D1FE2F76258F}" type="presParOf" srcId="{BC301DB1-0497-4DE2-9926-F418FF770098}" destId="{0B7D83C8-B488-41E3-B6AF-F4A00F328FD8}" srcOrd="3" destOrd="0" presId="urn:microsoft.com/office/officeart/2005/8/layout/hList7#1"/>
    <dgm:cxn modelId="{8CF4BF68-409A-40B4-B035-F3042E0A71C9}" type="presParOf" srcId="{84840B2B-7DAC-4D63-8542-F75E3F3F5968}" destId="{59851839-1A8C-4590-BA87-2088BED4BC39}" srcOrd="1" destOrd="0" presId="urn:microsoft.com/office/officeart/2005/8/layout/hList7#1"/>
    <dgm:cxn modelId="{FC173F92-7DDC-482D-90E9-D16231869A3D}" type="presParOf" srcId="{84840B2B-7DAC-4D63-8542-F75E3F3F5968}" destId="{2EAA2CDF-29F5-4FC1-AA18-9EF908C0DB6C}" srcOrd="2" destOrd="0" presId="urn:microsoft.com/office/officeart/2005/8/layout/hList7#1"/>
    <dgm:cxn modelId="{E1EFC713-51B0-4E39-9D0F-88746C5C7221}" type="presParOf" srcId="{2EAA2CDF-29F5-4FC1-AA18-9EF908C0DB6C}" destId="{3586CBD4-74A7-4671-9575-D584F57DCDA5}" srcOrd="0" destOrd="0" presId="urn:microsoft.com/office/officeart/2005/8/layout/hList7#1"/>
    <dgm:cxn modelId="{6AFEA260-6FFB-411D-8261-5DDEE606D032}" type="presParOf" srcId="{2EAA2CDF-29F5-4FC1-AA18-9EF908C0DB6C}" destId="{9FBF24D9-20E9-4527-A2A2-97AABB8F1E63}" srcOrd="1" destOrd="0" presId="urn:microsoft.com/office/officeart/2005/8/layout/hList7#1"/>
    <dgm:cxn modelId="{740F1F91-A74A-4A99-B9D6-F2B32850F05F}" type="presParOf" srcId="{2EAA2CDF-29F5-4FC1-AA18-9EF908C0DB6C}" destId="{1E436395-C903-4448-8941-3D8F0499C11C}" srcOrd="2" destOrd="0" presId="urn:microsoft.com/office/officeart/2005/8/layout/hList7#1"/>
    <dgm:cxn modelId="{3B8A7F1F-6E83-4E9F-ACF1-2A73190EF97F}" type="presParOf" srcId="{2EAA2CDF-29F5-4FC1-AA18-9EF908C0DB6C}" destId="{F9500B3A-1B54-4F1E-A679-C97E74833786}" srcOrd="3" destOrd="0" presId="urn:microsoft.com/office/officeart/2005/8/layout/hList7#1"/>
    <dgm:cxn modelId="{B6655E75-46C8-4575-BE7B-59790D561803}" type="presParOf" srcId="{84840B2B-7DAC-4D63-8542-F75E3F3F5968}" destId="{BF1E8B8B-4EE8-4C7B-925E-EFB63F9C31F2}" srcOrd="3" destOrd="0" presId="urn:microsoft.com/office/officeart/2005/8/layout/hList7#1"/>
    <dgm:cxn modelId="{384DFC6C-A3EE-4737-83CB-B7070A3EAB7A}" type="presParOf" srcId="{84840B2B-7DAC-4D63-8542-F75E3F3F5968}" destId="{EEFBB774-E232-4722-BFB9-197D3D320E75}" srcOrd="4" destOrd="0" presId="urn:microsoft.com/office/officeart/2005/8/layout/hList7#1"/>
    <dgm:cxn modelId="{2041BB99-76C2-4F21-805D-16D444F070B3}" type="presParOf" srcId="{EEFBB774-E232-4722-BFB9-197D3D320E75}" destId="{4BD9A81D-2E87-4C78-9B70-1CE88BAEFDD8}" srcOrd="0" destOrd="0" presId="urn:microsoft.com/office/officeart/2005/8/layout/hList7#1"/>
    <dgm:cxn modelId="{713B2CA5-062D-4BFD-96A8-6D29B522AC4B}" type="presParOf" srcId="{EEFBB774-E232-4722-BFB9-197D3D320E75}" destId="{F0F87758-8138-4270-8C2B-F6AC40D67A86}" srcOrd="1" destOrd="0" presId="urn:microsoft.com/office/officeart/2005/8/layout/hList7#1"/>
    <dgm:cxn modelId="{BE663F68-8E54-420C-80DF-CDEC2C3B7689}" type="presParOf" srcId="{EEFBB774-E232-4722-BFB9-197D3D320E75}" destId="{0F433EF7-3D5C-4548-AF9C-2772D11DF062}" srcOrd="2" destOrd="0" presId="urn:microsoft.com/office/officeart/2005/8/layout/hList7#1"/>
    <dgm:cxn modelId="{59C4A168-8D4A-4F30-8E77-6C7BC31C17F3}" type="presParOf" srcId="{EEFBB774-E232-4722-BFB9-197D3D320E75}" destId="{1610469D-5D68-4174-AE40-51DCA5B63397}" srcOrd="3" destOrd="0" presId="urn:microsoft.com/office/officeart/2005/8/layout/hList7#1"/>
    <dgm:cxn modelId="{B47596A7-23EA-46C0-B2C6-10CC0D7DF77E}" type="presParOf" srcId="{84840B2B-7DAC-4D63-8542-F75E3F3F5968}" destId="{B46B0C77-BA7F-408B-A207-E3227B6D1BC9}" srcOrd="5" destOrd="0" presId="urn:microsoft.com/office/officeart/2005/8/layout/hList7#1"/>
    <dgm:cxn modelId="{EA50222F-AEFF-4E1D-A45C-AC8C2DFC1B53}" type="presParOf" srcId="{84840B2B-7DAC-4D63-8542-F75E3F3F5968}" destId="{CFD3CABA-6600-4725-A8C8-0431C336F0AE}" srcOrd="6" destOrd="0" presId="urn:microsoft.com/office/officeart/2005/8/layout/hList7#1"/>
    <dgm:cxn modelId="{61CB3A61-F311-48D7-9FD4-E60B430C43D3}" type="presParOf" srcId="{CFD3CABA-6600-4725-A8C8-0431C336F0AE}" destId="{5DEA6A39-CB69-4F6F-B36F-67B99DAD7D72}" srcOrd="0" destOrd="0" presId="urn:microsoft.com/office/officeart/2005/8/layout/hList7#1"/>
    <dgm:cxn modelId="{495E6A91-C56B-4A00-A886-950129A321DE}" type="presParOf" srcId="{CFD3CABA-6600-4725-A8C8-0431C336F0AE}" destId="{0E74B924-8AFC-4B47-A154-D388ADCFB6BF}" srcOrd="1" destOrd="0" presId="urn:microsoft.com/office/officeart/2005/8/layout/hList7#1"/>
    <dgm:cxn modelId="{F4BC8DDB-370F-41E8-B838-098C41C43195}" type="presParOf" srcId="{CFD3CABA-6600-4725-A8C8-0431C336F0AE}" destId="{9632A93F-5D3E-4DF2-B510-FED4B1CDC59C}" srcOrd="2" destOrd="0" presId="urn:microsoft.com/office/officeart/2005/8/layout/hList7#1"/>
    <dgm:cxn modelId="{63D1FCFB-2CB7-45D4-AB11-EB0E6B0463BB}" type="presParOf" srcId="{CFD3CABA-6600-4725-A8C8-0431C336F0AE}" destId="{64CFBB83-B1C6-46CA-B71F-3A0B38CAB586}" srcOrd="3" destOrd="0" presId="urn:microsoft.com/office/officeart/2005/8/layout/hList7#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3AD2EA-6055-4AB3-AE4F-1814AF315C8D}">
      <dsp:nvSpPr>
        <dsp:cNvPr id="0" name=""/>
        <dsp:cNvSpPr/>
      </dsp:nvSpPr>
      <dsp:spPr>
        <a:xfrm>
          <a:off x="835" y="0"/>
          <a:ext cx="2660635" cy="51877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endParaRPr lang="en-US" altLang="zh-TW" sz="2300" b="1" kern="1200" dirty="0">
            <a:solidFill>
              <a:schemeClr val="tx1"/>
            </a:solidFill>
            <a:latin typeface="微軟正黑體" panose="020B0604030504040204" pitchFamily="34" charset="-120"/>
            <a:ea typeface="微軟正黑體" panose="020B0604030504040204" pitchFamily="34" charset="-120"/>
          </a:endParaRPr>
        </a:p>
        <a:p>
          <a:pPr lvl="0" algn="ctr" defTabSz="1022350">
            <a:lnSpc>
              <a:spcPct val="70000"/>
            </a:lnSpc>
            <a:spcBef>
              <a:spcPct val="0"/>
            </a:spcBef>
            <a:spcAft>
              <a:spcPct val="35000"/>
            </a:spcAft>
          </a:pPr>
          <a:r>
            <a:rPr lang="zh-TW" altLang="en-US" sz="2800" b="1" kern="1200" dirty="0">
              <a:solidFill>
                <a:schemeClr val="tx1"/>
              </a:solidFill>
              <a:latin typeface="微軟正黑體" panose="020B0604030504040204" pitchFamily="34" charset="-120"/>
              <a:ea typeface="微軟正黑體" panose="020B0604030504040204" pitchFamily="34" charset="-120"/>
            </a:rPr>
            <a:t>訂定相關規範、爭議處理機制、確保合理調整的落實</a:t>
          </a:r>
        </a:p>
      </dsp:txBody>
      <dsp:txXfrm>
        <a:off x="835" y="2075106"/>
        <a:ext cx="2660635" cy="2075106"/>
      </dsp:txXfrm>
    </dsp:sp>
    <dsp:sp modelId="{0B7D83C8-B488-41E3-B6AF-F4A00F328FD8}">
      <dsp:nvSpPr>
        <dsp:cNvPr id="0" name=""/>
        <dsp:cNvSpPr/>
      </dsp:nvSpPr>
      <dsp:spPr>
        <a:xfrm>
          <a:off x="469092" y="311266"/>
          <a:ext cx="1727526" cy="172752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586CBD4-74A7-4671-9575-D584F57DCDA5}">
      <dsp:nvSpPr>
        <dsp:cNvPr id="0" name=""/>
        <dsp:cNvSpPr/>
      </dsp:nvSpPr>
      <dsp:spPr>
        <a:xfrm>
          <a:off x="2742992" y="0"/>
          <a:ext cx="2660635" cy="51877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endParaRPr lang="en-US" altLang="zh-TW" sz="2800" b="1" kern="1200" dirty="0">
            <a:solidFill>
              <a:schemeClr val="tx1"/>
            </a:solidFill>
            <a:latin typeface="微軟正黑體" panose="020B0604030504040204" pitchFamily="34" charset="-120"/>
            <a:ea typeface="微軟正黑體" panose="020B0604030504040204" pitchFamily="34" charset="-120"/>
          </a:endParaRPr>
        </a:p>
        <a:p>
          <a:pPr lvl="0" algn="ctr" defTabSz="1244600">
            <a:lnSpc>
              <a:spcPct val="70000"/>
            </a:lnSpc>
            <a:spcBef>
              <a:spcPct val="0"/>
            </a:spcBef>
            <a:spcAft>
              <a:spcPct val="35000"/>
            </a:spcAft>
          </a:pPr>
          <a:r>
            <a:rPr lang="zh-TW" altLang="en-US" sz="2800" b="1" kern="1200" dirty="0">
              <a:solidFill>
                <a:schemeClr val="tx1"/>
              </a:solidFill>
              <a:latin typeface="微軟正黑體" panose="020B0604030504040204" pitchFamily="34" charset="-120"/>
              <a:ea typeface="微軟正黑體" panose="020B0604030504040204" pitchFamily="34" charset="-120"/>
            </a:rPr>
            <a:t>有義務回應</a:t>
          </a:r>
          <a:r>
            <a:rPr lang="en-US" altLang="zh-TW" sz="2800" b="1" kern="1200" dirty="0">
              <a:solidFill>
                <a:schemeClr val="tx1"/>
              </a:solidFill>
              <a:latin typeface="微軟正黑體" panose="020B0604030504040204" pitchFamily="34" charset="-120"/>
              <a:ea typeface="微軟正黑體" panose="020B0604030504040204" pitchFamily="34" charset="-120"/>
            </a:rPr>
            <a:t/>
          </a:r>
          <a:br>
            <a:rPr lang="en-US" altLang="zh-TW" sz="2800" b="1" kern="1200" dirty="0">
              <a:solidFill>
                <a:schemeClr val="tx1"/>
              </a:solidFill>
              <a:latin typeface="微軟正黑體" panose="020B0604030504040204" pitchFamily="34" charset="-120"/>
              <a:ea typeface="微軟正黑體" panose="020B0604030504040204" pitchFamily="34" charset="-120"/>
            </a:rPr>
          </a:br>
          <a:r>
            <a:rPr lang="zh-TW" altLang="en-US" sz="2800" b="1" kern="1200" dirty="0">
              <a:solidFill>
                <a:schemeClr val="tx1"/>
              </a:solidFill>
              <a:latin typeface="微軟正黑體" panose="020B0604030504040204" pitchFamily="34" charset="-120"/>
              <a:ea typeface="微軟正黑體" panose="020B0604030504040204" pitchFamily="34" charset="-120"/>
            </a:rPr>
            <a:t>合理調整需求的單位</a:t>
          </a:r>
          <a:r>
            <a:rPr lang="en-US" altLang="zh-TW" sz="2800" b="1" kern="1200" dirty="0">
              <a:solidFill>
                <a:schemeClr val="tx1"/>
              </a:solidFill>
              <a:latin typeface="微軟正黑體" panose="020B0604030504040204" pitchFamily="34" charset="-120"/>
              <a:ea typeface="微軟正黑體" panose="020B0604030504040204" pitchFamily="34" charset="-120"/>
            </a:rPr>
            <a:t/>
          </a:r>
          <a:br>
            <a:rPr lang="en-US" altLang="zh-TW" sz="2800" b="1" kern="1200" dirty="0">
              <a:solidFill>
                <a:schemeClr val="tx1"/>
              </a:solidFill>
              <a:latin typeface="微軟正黑體" panose="020B0604030504040204" pitchFamily="34" charset="-120"/>
              <a:ea typeface="微軟正黑體" panose="020B0604030504040204" pitchFamily="34" charset="-120"/>
            </a:rPr>
          </a:br>
          <a:r>
            <a:rPr lang="zh-TW" altLang="en-US" sz="2000" b="1" kern="1200" dirty="0">
              <a:solidFill>
                <a:schemeClr val="tx1"/>
              </a:solidFill>
              <a:latin typeface="微軟正黑體" panose="020B0604030504040204" pitchFamily="34" charset="-120"/>
              <a:ea typeface="微軟正黑體" panose="020B0604030504040204" pitchFamily="34" charset="-120"/>
            </a:rPr>
            <a:t>（公部門、職訓／技檢單位、雇主等）</a:t>
          </a:r>
          <a:endParaRPr lang="zh-TW" altLang="en-US" sz="2800" b="1" kern="1200" dirty="0">
            <a:solidFill>
              <a:schemeClr val="tx1"/>
            </a:solidFill>
            <a:latin typeface="微軟正黑體" panose="020B0604030504040204" pitchFamily="34" charset="-120"/>
            <a:ea typeface="微軟正黑體" panose="020B0604030504040204" pitchFamily="34" charset="-120"/>
          </a:endParaRPr>
        </a:p>
      </dsp:txBody>
      <dsp:txXfrm>
        <a:off x="2742992" y="2075106"/>
        <a:ext cx="2660635" cy="2075106"/>
      </dsp:txXfrm>
    </dsp:sp>
    <dsp:sp modelId="{F9500B3A-1B54-4F1E-A679-C97E74833786}">
      <dsp:nvSpPr>
        <dsp:cNvPr id="0" name=""/>
        <dsp:cNvSpPr/>
      </dsp:nvSpPr>
      <dsp:spPr>
        <a:xfrm>
          <a:off x="3209547" y="311266"/>
          <a:ext cx="1727526" cy="172752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D9A81D-2E87-4C78-9B70-1CE88BAEFDD8}">
      <dsp:nvSpPr>
        <dsp:cNvPr id="0" name=""/>
        <dsp:cNvSpPr/>
      </dsp:nvSpPr>
      <dsp:spPr>
        <a:xfrm>
          <a:off x="5483447" y="0"/>
          <a:ext cx="2660635" cy="51877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ts val="0"/>
            </a:spcAft>
          </a:pPr>
          <a:endParaRPr lang="en-US" altLang="zh-TW" sz="2800" b="1" kern="1200" dirty="0">
            <a:solidFill>
              <a:schemeClr val="tx1"/>
            </a:solidFill>
            <a:latin typeface="微軟正黑體" panose="020B0604030504040204" pitchFamily="34" charset="-120"/>
            <a:ea typeface="微軟正黑體" panose="020B0604030504040204" pitchFamily="34" charset="-120"/>
          </a:endParaRPr>
        </a:p>
        <a:p>
          <a:pPr lvl="0" algn="ctr" defTabSz="1244600">
            <a:lnSpc>
              <a:spcPct val="70000"/>
            </a:lnSpc>
            <a:spcBef>
              <a:spcPct val="0"/>
            </a:spcBef>
            <a:spcAft>
              <a:spcPts val="0"/>
            </a:spcAft>
          </a:pPr>
          <a:r>
            <a:rPr lang="zh-TW" altLang="en-US" sz="2800" b="1" kern="1200" dirty="0">
              <a:solidFill>
                <a:schemeClr val="tx1"/>
              </a:solidFill>
              <a:latin typeface="微軟正黑體" panose="020B0604030504040204" pitchFamily="34" charset="-120"/>
              <a:ea typeface="微軟正黑體" panose="020B0604030504040204" pitchFamily="34" charset="-120"/>
            </a:rPr>
            <a:t>權利與義務方之間的橋樑</a:t>
          </a:r>
          <a:r>
            <a:rPr lang="en-US" altLang="zh-TW" sz="2800" b="1" kern="1200" dirty="0">
              <a:solidFill>
                <a:schemeClr val="tx1"/>
              </a:solidFill>
              <a:latin typeface="微軟正黑體" panose="020B0604030504040204" pitchFamily="34" charset="-120"/>
              <a:ea typeface="微軟正黑體" panose="020B0604030504040204" pitchFamily="34" charset="-120"/>
            </a:rPr>
            <a:t/>
          </a:r>
          <a:br>
            <a:rPr lang="en-US" altLang="zh-TW" sz="2800" b="1" kern="1200" dirty="0">
              <a:solidFill>
                <a:schemeClr val="tx1"/>
              </a:solidFill>
              <a:latin typeface="微軟正黑體" panose="020B0604030504040204" pitchFamily="34" charset="-120"/>
              <a:ea typeface="微軟正黑體" panose="020B0604030504040204" pitchFamily="34" charset="-120"/>
            </a:rPr>
          </a:br>
          <a:r>
            <a:rPr lang="zh-TW" altLang="en-US" sz="2000" b="1" kern="1200" dirty="0">
              <a:solidFill>
                <a:schemeClr val="tx1"/>
              </a:solidFill>
              <a:latin typeface="微軟正黑體" panose="020B0604030504040204" pitchFamily="34" charset="-120"/>
              <a:ea typeface="微軟正黑體" panose="020B0604030504040204" pitchFamily="34" charset="-120"/>
            </a:rPr>
            <a:t>（職業重建專業人員、職訓師、就服員、身心障礙團體、工會等）</a:t>
          </a:r>
        </a:p>
      </dsp:txBody>
      <dsp:txXfrm>
        <a:off x="5483447" y="2075106"/>
        <a:ext cx="2660635" cy="2075106"/>
      </dsp:txXfrm>
    </dsp:sp>
    <dsp:sp modelId="{1610469D-5D68-4174-AE40-51DCA5B63397}">
      <dsp:nvSpPr>
        <dsp:cNvPr id="0" name=""/>
        <dsp:cNvSpPr/>
      </dsp:nvSpPr>
      <dsp:spPr>
        <a:xfrm>
          <a:off x="5950001" y="311266"/>
          <a:ext cx="1727526" cy="172752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EA6A39-CB69-4F6F-B36F-67B99DAD7D72}">
      <dsp:nvSpPr>
        <dsp:cNvPr id="0" name=""/>
        <dsp:cNvSpPr/>
      </dsp:nvSpPr>
      <dsp:spPr>
        <a:xfrm>
          <a:off x="8223901" y="0"/>
          <a:ext cx="2660635" cy="51877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ts val="0"/>
            </a:spcAft>
          </a:pPr>
          <a:endParaRPr lang="en-US" altLang="zh-TW" sz="2800" b="1" kern="1200" dirty="0">
            <a:solidFill>
              <a:schemeClr val="tx1"/>
            </a:solidFill>
            <a:latin typeface="微軟正黑體" panose="020B0604030504040204" pitchFamily="34" charset="-120"/>
            <a:ea typeface="微軟正黑體" panose="020B0604030504040204" pitchFamily="34" charset="-120"/>
          </a:endParaRPr>
        </a:p>
        <a:p>
          <a:pPr lvl="0" algn="ctr" defTabSz="1244600">
            <a:lnSpc>
              <a:spcPct val="70000"/>
            </a:lnSpc>
            <a:spcBef>
              <a:spcPct val="0"/>
            </a:spcBef>
            <a:spcAft>
              <a:spcPct val="35000"/>
            </a:spcAft>
          </a:pPr>
          <a:r>
            <a:rPr lang="zh-TW" altLang="en-US" sz="2800" b="1" kern="1200" dirty="0">
              <a:solidFill>
                <a:schemeClr val="tx1"/>
              </a:solidFill>
              <a:latin typeface="微軟正黑體" panose="020B0604030504040204" pitchFamily="34" charset="-120"/>
              <a:ea typeface="微軟正黑體" panose="020B0604030504040204" pitchFamily="34" charset="-120"/>
            </a:rPr>
            <a:t>有權利提出</a:t>
          </a:r>
          <a:r>
            <a:rPr lang="en-US" altLang="zh-TW" sz="2800" b="1" kern="1200" dirty="0">
              <a:solidFill>
                <a:schemeClr val="tx1"/>
              </a:solidFill>
              <a:latin typeface="微軟正黑體" panose="020B0604030504040204" pitchFamily="34" charset="-120"/>
              <a:ea typeface="微軟正黑體" panose="020B0604030504040204" pitchFamily="34" charset="-120"/>
            </a:rPr>
            <a:t/>
          </a:r>
          <a:br>
            <a:rPr lang="en-US" altLang="zh-TW" sz="2800" b="1" kern="1200" dirty="0">
              <a:solidFill>
                <a:schemeClr val="tx1"/>
              </a:solidFill>
              <a:latin typeface="微軟正黑體" panose="020B0604030504040204" pitchFamily="34" charset="-120"/>
              <a:ea typeface="微軟正黑體" panose="020B0604030504040204" pitchFamily="34" charset="-120"/>
            </a:rPr>
          </a:br>
          <a:r>
            <a:rPr lang="zh-TW" altLang="en-US" sz="2800" b="1" kern="1200" dirty="0">
              <a:solidFill>
                <a:schemeClr val="tx1"/>
              </a:solidFill>
              <a:latin typeface="微軟正黑體" panose="020B0604030504040204" pitchFamily="34" charset="-120"/>
              <a:ea typeface="微軟正黑體" panose="020B0604030504040204" pitchFamily="34" charset="-120"/>
            </a:rPr>
            <a:t>合理調整需求的個人</a:t>
          </a:r>
          <a:r>
            <a:rPr lang="en-US" altLang="zh-TW" sz="2800" b="1" kern="1200" dirty="0">
              <a:solidFill>
                <a:schemeClr val="tx1"/>
              </a:solidFill>
              <a:latin typeface="微軟正黑體" panose="020B0604030504040204" pitchFamily="34" charset="-120"/>
              <a:ea typeface="微軟正黑體" panose="020B0604030504040204" pitchFamily="34" charset="-120"/>
            </a:rPr>
            <a:t/>
          </a:r>
          <a:br>
            <a:rPr lang="en-US" altLang="zh-TW" sz="2800" b="1" kern="1200" dirty="0">
              <a:solidFill>
                <a:schemeClr val="tx1"/>
              </a:solidFill>
              <a:latin typeface="微軟正黑體" panose="020B0604030504040204" pitchFamily="34" charset="-120"/>
              <a:ea typeface="微軟正黑體" panose="020B0604030504040204" pitchFamily="34" charset="-120"/>
            </a:rPr>
          </a:br>
          <a:r>
            <a:rPr lang="zh-TW" altLang="en-US" sz="2000" b="1" kern="1200" dirty="0">
              <a:solidFill>
                <a:schemeClr val="tx1"/>
              </a:solidFill>
              <a:latin typeface="微軟正黑體" panose="020B0604030504040204" pitchFamily="34" charset="-120"/>
              <a:ea typeface="微軟正黑體" panose="020B0604030504040204" pitchFamily="34" charset="-120"/>
            </a:rPr>
            <a:t>（身心障礙當事人）</a:t>
          </a:r>
        </a:p>
      </dsp:txBody>
      <dsp:txXfrm>
        <a:off x="8223901" y="2075106"/>
        <a:ext cx="2660635" cy="2075106"/>
      </dsp:txXfrm>
    </dsp:sp>
    <dsp:sp modelId="{64CFBB83-B1C6-46CA-B71F-3A0B38CAB586}">
      <dsp:nvSpPr>
        <dsp:cNvPr id="0" name=""/>
        <dsp:cNvSpPr/>
      </dsp:nvSpPr>
      <dsp:spPr>
        <a:xfrm>
          <a:off x="8690455" y="311266"/>
          <a:ext cx="1727526" cy="1727526"/>
        </a:xfrm>
        <a:prstGeom prst="ellipse">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A0D0A57-D9D0-40C7-8430-7BEB545D062B}">
      <dsp:nvSpPr>
        <dsp:cNvPr id="0" name=""/>
        <dsp:cNvSpPr/>
      </dsp:nvSpPr>
      <dsp:spPr>
        <a:xfrm>
          <a:off x="373583" y="4368779"/>
          <a:ext cx="10016109" cy="818987"/>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B36F81C-8F8F-4FC9-B265-4E3DB40ABAA8}" type="datetimeFigureOut">
              <a:rPr lang="zh-TW" altLang="en-US" smtClean="0"/>
              <a:pPr/>
              <a:t>2024/4/19</a:t>
            </a:fld>
            <a:endParaRPr lang="zh-TW" altLang="en-US"/>
          </a:p>
        </p:txBody>
      </p:sp>
      <p:sp>
        <p:nvSpPr>
          <p:cNvPr id="4" name="頁尾版面配置區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9E8F2F8-D059-4488-9BA0-42427FC13907}" type="slidenum">
              <a:rPr lang="zh-TW" altLang="en-US" smtClean="0"/>
              <a:pPr/>
              <a:t>‹#›</a:t>
            </a:fld>
            <a:endParaRPr lang="zh-TW" altLang="en-US"/>
          </a:p>
        </p:txBody>
      </p:sp>
    </p:spTree>
    <p:extLst>
      <p:ext uri="{BB962C8B-B14F-4D97-AF65-F5344CB8AC3E}">
        <p14:creationId xmlns:p14="http://schemas.microsoft.com/office/powerpoint/2010/main" val="2012002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1"/>
            <a:ext cx="2945659" cy="498056"/>
          </a:xfrm>
          <a:prstGeom prst="rect">
            <a:avLst/>
          </a:prstGeom>
        </p:spPr>
        <p:txBody>
          <a:bodyPr vert="horz" lIns="91299" tIns="45649" rIns="91299" bIns="45649" rtlCol="0"/>
          <a:lstStyle>
            <a:lvl1pPr algn="l">
              <a:defRPr sz="1200"/>
            </a:lvl1pPr>
          </a:lstStyle>
          <a:p>
            <a:endParaRPr lang="en-US" dirty="0"/>
          </a:p>
        </p:txBody>
      </p:sp>
      <p:sp>
        <p:nvSpPr>
          <p:cNvPr id="3" name="日期版面配置區 2"/>
          <p:cNvSpPr>
            <a:spLocks noGrp="1"/>
          </p:cNvSpPr>
          <p:nvPr>
            <p:ph type="dt" idx="1"/>
          </p:nvPr>
        </p:nvSpPr>
        <p:spPr>
          <a:xfrm>
            <a:off x="3850444" y="1"/>
            <a:ext cx="2945659" cy="498056"/>
          </a:xfrm>
          <a:prstGeom prst="rect">
            <a:avLst/>
          </a:prstGeom>
        </p:spPr>
        <p:txBody>
          <a:bodyPr vert="horz" lIns="91299" tIns="45649" rIns="91299" bIns="45649" rtlCol="0"/>
          <a:lstStyle>
            <a:lvl1pPr algn="r">
              <a:defRPr sz="1200"/>
            </a:lvl1pPr>
          </a:lstStyle>
          <a:p>
            <a:fld id="{739039C1-D65D-2049-B896-B0FFA7421FA0}" type="datetimeFigureOut">
              <a:rPr lang="en-US" smtClean="0"/>
              <a:pPr/>
              <a:t>4/19/2024</a:t>
            </a:fld>
            <a:endParaRPr lang="en-US" dirty="0"/>
          </a:p>
        </p:txBody>
      </p:sp>
      <p:sp>
        <p:nvSpPr>
          <p:cNvPr id="4" name="投影片影像版面配置區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299" tIns="45649" rIns="91299" bIns="45649" rtlCol="0" anchor="ctr"/>
          <a:lstStyle/>
          <a:p>
            <a:endParaRPr lang="en-US" dirty="0"/>
          </a:p>
        </p:txBody>
      </p:sp>
      <p:sp>
        <p:nvSpPr>
          <p:cNvPr id="5" name="備忘稿版面配置區 4"/>
          <p:cNvSpPr>
            <a:spLocks noGrp="1"/>
          </p:cNvSpPr>
          <p:nvPr>
            <p:ph type="body" sz="quarter" idx="3"/>
          </p:nvPr>
        </p:nvSpPr>
        <p:spPr>
          <a:xfrm>
            <a:off x="679769" y="4777195"/>
            <a:ext cx="5438140" cy="3908614"/>
          </a:xfrm>
          <a:prstGeom prst="rect">
            <a:avLst/>
          </a:prstGeom>
        </p:spPr>
        <p:txBody>
          <a:bodyPr vert="horz" lIns="91299" tIns="45649" rIns="91299" bIns="45649"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頁尾版面配置區 5"/>
          <p:cNvSpPr>
            <a:spLocks noGrp="1"/>
          </p:cNvSpPr>
          <p:nvPr>
            <p:ph type="ftr" sz="quarter" idx="4"/>
          </p:nvPr>
        </p:nvSpPr>
        <p:spPr>
          <a:xfrm>
            <a:off x="2" y="9428585"/>
            <a:ext cx="2945659" cy="498055"/>
          </a:xfrm>
          <a:prstGeom prst="rect">
            <a:avLst/>
          </a:prstGeom>
        </p:spPr>
        <p:txBody>
          <a:bodyPr vert="horz" lIns="91299" tIns="45649" rIns="91299" bIns="45649" rtlCol="0" anchor="b"/>
          <a:lstStyle>
            <a:lvl1pPr algn="l">
              <a:defRPr sz="1200"/>
            </a:lvl1pPr>
          </a:lstStyle>
          <a:p>
            <a:endParaRPr lang="en-US" dirty="0"/>
          </a:p>
        </p:txBody>
      </p:sp>
      <p:sp>
        <p:nvSpPr>
          <p:cNvPr id="7" name="投影片編號版面配置區 6"/>
          <p:cNvSpPr>
            <a:spLocks noGrp="1"/>
          </p:cNvSpPr>
          <p:nvPr>
            <p:ph type="sldNum" sz="quarter" idx="5"/>
          </p:nvPr>
        </p:nvSpPr>
        <p:spPr>
          <a:xfrm>
            <a:off x="3850444" y="9428585"/>
            <a:ext cx="2945659" cy="498055"/>
          </a:xfrm>
          <a:prstGeom prst="rect">
            <a:avLst/>
          </a:prstGeom>
        </p:spPr>
        <p:txBody>
          <a:bodyPr vert="horz" lIns="91299" tIns="45649" rIns="91299" bIns="45649" rtlCol="0" anchor="b"/>
          <a:lstStyle>
            <a:lvl1pPr algn="r">
              <a:defRPr sz="1200"/>
            </a:lvl1pPr>
          </a:lstStyle>
          <a:p>
            <a:fld id="{EB9DDCB4-5098-6042-82BE-65AEF6D5ACBE}" type="slidenum">
              <a:rPr lang="en-US" smtClean="0"/>
              <a:pPr/>
              <a:t>‹#›</a:t>
            </a:fld>
            <a:endParaRPr lang="en-US" dirty="0"/>
          </a:p>
        </p:txBody>
      </p:sp>
    </p:spTree>
    <p:extLst>
      <p:ext uri="{BB962C8B-B14F-4D97-AF65-F5344CB8AC3E}">
        <p14:creationId xmlns:p14="http://schemas.microsoft.com/office/powerpoint/2010/main" val="3168337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EB9DDCB4-5098-6042-82BE-65AEF6D5ACBE}" type="slidenum">
              <a:rPr lang="en-US" smtClean="0"/>
              <a:pPr/>
              <a:t>1</a:t>
            </a:fld>
            <a:endParaRPr lang="en-US" dirty="0"/>
          </a:p>
        </p:txBody>
      </p:sp>
    </p:spTree>
    <p:extLst>
      <p:ext uri="{BB962C8B-B14F-4D97-AF65-F5344CB8AC3E}">
        <p14:creationId xmlns:p14="http://schemas.microsoft.com/office/powerpoint/2010/main" val="2305475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10</a:t>
            </a:fld>
            <a:endParaRPr lang="en-US" dirty="0"/>
          </a:p>
        </p:txBody>
      </p:sp>
    </p:spTree>
    <p:extLst>
      <p:ext uri="{BB962C8B-B14F-4D97-AF65-F5344CB8AC3E}">
        <p14:creationId xmlns:p14="http://schemas.microsoft.com/office/powerpoint/2010/main" val="2191421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11</a:t>
            </a:fld>
            <a:endParaRPr lang="en-US" dirty="0"/>
          </a:p>
        </p:txBody>
      </p:sp>
    </p:spTree>
    <p:extLst>
      <p:ext uri="{BB962C8B-B14F-4D97-AF65-F5344CB8AC3E}">
        <p14:creationId xmlns:p14="http://schemas.microsoft.com/office/powerpoint/2010/main" val="2581570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12</a:t>
            </a:fld>
            <a:endParaRPr lang="en-US" dirty="0"/>
          </a:p>
        </p:txBody>
      </p:sp>
    </p:spTree>
    <p:extLst>
      <p:ext uri="{BB962C8B-B14F-4D97-AF65-F5344CB8AC3E}">
        <p14:creationId xmlns:p14="http://schemas.microsoft.com/office/powerpoint/2010/main" val="2104732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13</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14</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15</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16</a:t>
            </a:fld>
            <a:endParaRPr lang="en-US" dirty="0"/>
          </a:p>
        </p:txBody>
      </p:sp>
    </p:spTree>
    <p:extLst>
      <p:ext uri="{BB962C8B-B14F-4D97-AF65-F5344CB8AC3E}">
        <p14:creationId xmlns:p14="http://schemas.microsoft.com/office/powerpoint/2010/main" val="20430111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17</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18</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19</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EB9DDCB4-5098-6042-82BE-65AEF6D5ACBE}" type="slidenum">
              <a:rPr lang="en-US" smtClean="0"/>
              <a:pPr/>
              <a:t>2</a:t>
            </a:fld>
            <a:endParaRPr lang="en-US" dirty="0"/>
          </a:p>
        </p:txBody>
      </p:sp>
    </p:spTree>
    <p:extLst>
      <p:ext uri="{BB962C8B-B14F-4D97-AF65-F5344CB8AC3E}">
        <p14:creationId xmlns:p14="http://schemas.microsoft.com/office/powerpoint/2010/main" val="2318783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20</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21</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22</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23</a:t>
            </a:fld>
            <a:endParaRPr lang="en-US" dirty="0"/>
          </a:p>
        </p:txBody>
      </p:sp>
    </p:spTree>
    <p:extLst>
      <p:ext uri="{BB962C8B-B14F-4D97-AF65-F5344CB8AC3E}">
        <p14:creationId xmlns:p14="http://schemas.microsoft.com/office/powerpoint/2010/main" val="13018446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881939">
              <a:lnSpc>
                <a:spcPts val="2500"/>
              </a:lnSpc>
              <a:defRPr/>
            </a:pPr>
            <a:r>
              <a:rPr lang="zh-TW" altLang="zh-TW" sz="1400" kern="100" dirty="0">
                <a:latin typeface="Times New Roman" panose="02020603050405020304" pitchFamily="18" charset="0"/>
                <a:ea typeface="標楷體" panose="03000509000000000000" pitchFamily="65" charset="-120"/>
              </a:rPr>
              <a:t>本部致力依循身心障礙者權利公約，推動身心障礙者就業並落實定額進用制度，持續宣導及倡議合理調整，促進職場融合，促進障礙者穩定就業，並依障礙者不同需求與特性，推動試辦計畫，精進就業服務，提供障礙者平等參與機會，於職場發揮所長，確保就業權益。</a:t>
            </a:r>
            <a:endParaRPr lang="zh-TW" altLang="zh-TW" sz="1400" kern="100" dirty="0">
              <a:latin typeface="Times New Roman" panose="02020603050405020304" pitchFamily="18" charset="0"/>
              <a:ea typeface="新細明體" panose="02020500000000000000" pitchFamily="18"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24</a:t>
            </a:fld>
            <a:endParaRPr lang="en-US" dirty="0"/>
          </a:p>
        </p:txBody>
      </p:sp>
    </p:spTree>
    <p:extLst>
      <p:ext uri="{BB962C8B-B14F-4D97-AF65-F5344CB8AC3E}">
        <p14:creationId xmlns:p14="http://schemas.microsoft.com/office/powerpoint/2010/main" val="2655448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EB9DDCB4-5098-6042-82BE-65AEF6D5ACBE}" type="slidenum">
              <a:rPr lang="en-US" smtClean="0"/>
              <a:pPr/>
              <a:t>25</a:t>
            </a:fld>
            <a:endParaRPr lang="en-US" dirty="0"/>
          </a:p>
        </p:txBody>
      </p:sp>
    </p:spTree>
    <p:extLst>
      <p:ext uri="{BB962C8B-B14F-4D97-AF65-F5344CB8AC3E}">
        <p14:creationId xmlns:p14="http://schemas.microsoft.com/office/powerpoint/2010/main" val="2665438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EB9DDCB4-5098-6042-82BE-65AEF6D5ACBE}" type="slidenum">
              <a:rPr lang="en-US" smtClean="0"/>
              <a:pPr/>
              <a:t>3</a:t>
            </a:fld>
            <a:endParaRPr lang="en-US" dirty="0"/>
          </a:p>
        </p:txBody>
      </p:sp>
    </p:spTree>
    <p:extLst>
      <p:ext uri="{BB962C8B-B14F-4D97-AF65-F5344CB8AC3E}">
        <p14:creationId xmlns:p14="http://schemas.microsoft.com/office/powerpoint/2010/main" val="2318783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4</a:t>
            </a:fld>
            <a:endParaRPr lang="en-US" dirty="0"/>
          </a:p>
        </p:txBody>
      </p:sp>
    </p:spTree>
    <p:extLst>
      <p:ext uri="{BB962C8B-B14F-4D97-AF65-F5344CB8AC3E}">
        <p14:creationId xmlns:p14="http://schemas.microsoft.com/office/powerpoint/2010/main" val="360440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5</a:t>
            </a:fld>
            <a:endParaRPr lang="en-US"/>
          </a:p>
        </p:txBody>
      </p:sp>
    </p:spTree>
    <p:extLst>
      <p:ext uri="{BB962C8B-B14F-4D97-AF65-F5344CB8AC3E}">
        <p14:creationId xmlns:p14="http://schemas.microsoft.com/office/powerpoint/2010/main" val="2327809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6</a:t>
            </a:fld>
            <a:endParaRPr lang="en-US"/>
          </a:p>
        </p:txBody>
      </p:sp>
    </p:spTree>
    <p:extLst>
      <p:ext uri="{BB962C8B-B14F-4D97-AF65-F5344CB8AC3E}">
        <p14:creationId xmlns:p14="http://schemas.microsoft.com/office/powerpoint/2010/main" val="3595841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7</a:t>
            </a:fld>
            <a:endParaRPr lang="en-US"/>
          </a:p>
        </p:txBody>
      </p:sp>
    </p:spTree>
    <p:extLst>
      <p:ext uri="{BB962C8B-B14F-4D97-AF65-F5344CB8AC3E}">
        <p14:creationId xmlns:p14="http://schemas.microsoft.com/office/powerpoint/2010/main" val="2826981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algn="just" defTabSz="914400" rtl="0" eaLnBrk="1" latinLnBrk="0" hangingPunct="1">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cs typeface="+mn-cs"/>
              </a:rPr>
              <a:t>112</a:t>
            </a:r>
            <a:r>
              <a:rPr lang="zh-TW" altLang="en-US" sz="1400" kern="100" dirty="0">
                <a:solidFill>
                  <a:srgbClr val="000000"/>
                </a:solidFill>
                <a:latin typeface="標楷體" panose="03000509000000000000" pitchFamily="65" charset="-120"/>
                <a:ea typeface="標楷體" panose="03000509000000000000" pitchFamily="65" charset="-120"/>
                <a:cs typeface="+mn-cs"/>
              </a:rPr>
              <a:t>年身心障礙者就業促進重要措施辦理情形</a:t>
            </a:r>
            <a:endParaRPr lang="en-US" altLang="zh-TW" sz="1400" kern="100" dirty="0">
              <a:solidFill>
                <a:srgbClr val="000000"/>
              </a:solidFill>
              <a:latin typeface="標楷體" panose="03000509000000000000" pitchFamily="65" charset="-120"/>
              <a:ea typeface="標楷體" panose="03000509000000000000" pitchFamily="65" charset="-120"/>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lang="en-US" altLang="zh-TW" sz="1400" kern="100" dirty="0">
                <a:solidFill>
                  <a:srgbClr val="000000"/>
                </a:solidFill>
                <a:latin typeface="標楷體" panose="03000509000000000000" pitchFamily="65" charset="-120"/>
                <a:ea typeface="標楷體" panose="03000509000000000000" pitchFamily="65" charset="-120"/>
                <a:cs typeface="+mn-cs"/>
              </a:rPr>
              <a:t>(</a:t>
            </a:r>
            <a:r>
              <a:rPr lang="zh-TW" altLang="en-US" sz="1400" kern="100" dirty="0">
                <a:solidFill>
                  <a:srgbClr val="000000"/>
                </a:solidFill>
                <a:latin typeface="標楷體" panose="03000509000000000000" pitchFamily="65" charset="-120"/>
                <a:ea typeface="標楷體" panose="03000509000000000000" pitchFamily="65" charset="-120"/>
                <a:cs typeface="+mn-cs"/>
              </a:rPr>
              <a:t>一</a:t>
            </a:r>
            <a:r>
              <a:rPr lang="en-US" altLang="zh-TW" sz="1400" kern="100" dirty="0">
                <a:solidFill>
                  <a:srgbClr val="000000"/>
                </a:solidFill>
                <a:latin typeface="標楷體" panose="03000509000000000000" pitchFamily="65" charset="-120"/>
                <a:ea typeface="標楷體" panose="03000509000000000000" pitchFamily="65" charset="-120"/>
                <a:cs typeface="+mn-cs"/>
              </a:rPr>
              <a:t>)</a:t>
            </a:r>
            <a:r>
              <a:rPr lang="zh-TW" altLang="en-US" sz="1400" kern="100" dirty="0">
                <a:solidFill>
                  <a:srgbClr val="000000"/>
                </a:solidFill>
                <a:latin typeface="標楷體" panose="03000509000000000000" pitchFamily="65" charset="-120"/>
                <a:ea typeface="標楷體" panose="03000509000000000000" pitchFamily="65" charset="-120"/>
                <a:cs typeface="+mn-cs"/>
              </a:rPr>
              <a:t>持 續 辦 理 業 務，包含四項面向</a:t>
            </a:r>
            <a:endParaRPr lang="en-US" altLang="zh-TW" sz="1400" kern="100" dirty="0">
              <a:solidFill>
                <a:srgbClr val="000000"/>
              </a:solidFill>
              <a:latin typeface="標楷體" panose="03000509000000000000" pitchFamily="65" charset="-120"/>
              <a:ea typeface="標楷體" panose="03000509000000000000" pitchFamily="65" charset="-120"/>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lang="en-US" altLang="zh-TW" sz="1400" kern="100" dirty="0">
                <a:solidFill>
                  <a:srgbClr val="000000"/>
                </a:solidFill>
                <a:latin typeface="標楷體" panose="03000509000000000000" pitchFamily="65" charset="-120"/>
                <a:ea typeface="標楷體" panose="03000509000000000000" pitchFamily="65" charset="-120"/>
                <a:cs typeface="+mn-cs"/>
              </a:rPr>
              <a:t>1</a:t>
            </a:r>
            <a:r>
              <a:rPr lang="zh-TW" altLang="en-US" sz="1400" kern="100" dirty="0">
                <a:solidFill>
                  <a:srgbClr val="000000"/>
                </a:solidFill>
                <a:latin typeface="標楷體" panose="03000509000000000000" pitchFamily="65" charset="-120"/>
                <a:ea typeface="標楷體" panose="03000509000000000000" pitchFamily="65" charset="-120"/>
                <a:cs typeface="+mn-cs"/>
              </a:rPr>
              <a:t>、落實定額進用制度</a:t>
            </a:r>
            <a:endParaRPr lang="en-US" altLang="zh-TW" sz="1400" kern="100" dirty="0">
              <a:solidFill>
                <a:srgbClr val="000000"/>
              </a:solidFill>
              <a:latin typeface="標楷體" panose="03000509000000000000" pitchFamily="65" charset="-120"/>
              <a:ea typeface="標楷體" panose="03000509000000000000" pitchFamily="65" charset="-120"/>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lang="en-US" altLang="zh-TW" sz="1400" kern="100" dirty="0">
                <a:solidFill>
                  <a:srgbClr val="000000"/>
                </a:solidFill>
                <a:latin typeface="標楷體" panose="03000509000000000000" pitchFamily="65" charset="-120"/>
                <a:ea typeface="標楷體" panose="03000509000000000000" pitchFamily="65" charset="-120"/>
                <a:cs typeface="+mn-cs"/>
              </a:rPr>
              <a:t>2</a:t>
            </a:r>
            <a:r>
              <a:rPr lang="zh-TW" altLang="en-US" sz="1400" kern="100" dirty="0">
                <a:solidFill>
                  <a:srgbClr val="000000"/>
                </a:solidFill>
                <a:latin typeface="標楷體" panose="03000509000000000000" pitchFamily="65" charset="-120"/>
                <a:ea typeface="標楷體" panose="03000509000000000000" pitchFamily="65" charset="-120"/>
                <a:cs typeface="+mn-cs"/>
              </a:rPr>
              <a:t>、推動職業重建服務強化就業準備</a:t>
            </a:r>
            <a:endParaRPr lang="en-US" altLang="zh-TW" sz="1400" kern="100" dirty="0">
              <a:solidFill>
                <a:srgbClr val="000000"/>
              </a:solidFill>
              <a:latin typeface="標楷體" panose="03000509000000000000" pitchFamily="65" charset="-120"/>
              <a:ea typeface="標楷體" panose="03000509000000000000" pitchFamily="65" charset="-120"/>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lang="en-US" altLang="zh-TW" sz="1400" kern="100" dirty="0">
                <a:solidFill>
                  <a:srgbClr val="000000"/>
                </a:solidFill>
                <a:latin typeface="標楷體" panose="03000509000000000000" pitchFamily="65" charset="-120"/>
                <a:ea typeface="標楷體" panose="03000509000000000000" pitchFamily="65" charset="-120"/>
                <a:cs typeface="+mn-cs"/>
              </a:rPr>
              <a:t>3</a:t>
            </a:r>
            <a:r>
              <a:rPr lang="zh-TW" altLang="en-US" sz="1400" kern="100" dirty="0">
                <a:solidFill>
                  <a:srgbClr val="000000"/>
                </a:solidFill>
                <a:latin typeface="標楷體" panose="03000509000000000000" pitchFamily="65" charset="-120"/>
                <a:ea typeface="標楷體" panose="03000509000000000000" pitchFamily="65" charset="-120"/>
                <a:cs typeface="+mn-cs"/>
              </a:rPr>
              <a:t>、辦理職業訓練提升就業職能</a:t>
            </a:r>
            <a:endParaRPr lang="en-US" altLang="zh-TW" sz="1400" kern="100" dirty="0">
              <a:solidFill>
                <a:srgbClr val="000000"/>
              </a:solidFill>
              <a:latin typeface="標楷體" panose="03000509000000000000" pitchFamily="65" charset="-120"/>
              <a:ea typeface="標楷體" panose="03000509000000000000" pitchFamily="65" charset="-120"/>
              <a:cs typeface="+mn-cs"/>
            </a:endParaRPr>
          </a:p>
          <a:p>
            <a:pPr marL="0" marR="0" lvl="0" indent="0" algn="just" defTabSz="914400" rtl="0" eaLnBrk="1" fontAlgn="auto" latinLnBrk="0" hangingPunct="1">
              <a:lnSpc>
                <a:spcPts val="2500"/>
              </a:lnSpc>
              <a:spcBef>
                <a:spcPts val="0"/>
              </a:spcBef>
              <a:spcAft>
                <a:spcPts val="0"/>
              </a:spcAft>
              <a:buClrTx/>
              <a:buSzTx/>
              <a:buFontTx/>
              <a:buNone/>
              <a:tabLst/>
              <a:defRPr/>
            </a:pPr>
            <a:r>
              <a:rPr lang="en-US" altLang="zh-TW" sz="1400" kern="100" dirty="0">
                <a:solidFill>
                  <a:srgbClr val="000000"/>
                </a:solidFill>
                <a:latin typeface="標楷體" panose="03000509000000000000" pitchFamily="65" charset="-120"/>
                <a:ea typeface="標楷體" panose="03000509000000000000" pitchFamily="65" charset="-120"/>
                <a:cs typeface="+mn-cs"/>
              </a:rPr>
              <a:t>4</a:t>
            </a:r>
            <a:r>
              <a:rPr lang="zh-TW" altLang="en-US" sz="1400" kern="100" dirty="0">
                <a:solidFill>
                  <a:srgbClr val="000000"/>
                </a:solidFill>
                <a:latin typeface="標楷體" panose="03000509000000000000" pitchFamily="65" charset="-120"/>
                <a:ea typeface="標楷體" panose="03000509000000000000" pitchFamily="65" charset="-120"/>
                <a:cs typeface="+mn-cs"/>
              </a:rPr>
              <a:t>、推動身心障礙者就業服務促進適性就業</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TW" sz="1200" b="0" dirty="0">
              <a:solidFill>
                <a:srgbClr val="C00000"/>
              </a:solidFill>
              <a:latin typeface="Microsoft YaHei" panose="020B0503020204020204" pitchFamily="34" charset="-122"/>
              <a:ea typeface="Microsoft YaHei" panose="020B0503020204020204" pitchFamily="34" charset="-122"/>
            </a:endParaRPr>
          </a:p>
          <a:p>
            <a:r>
              <a:rPr lang="zh-TW" altLang="en-US" dirty="0"/>
              <a:t>　</a:t>
            </a:r>
          </a:p>
        </p:txBody>
      </p:sp>
      <p:sp>
        <p:nvSpPr>
          <p:cNvPr id="4" name="投影片編號版面配置區 3"/>
          <p:cNvSpPr>
            <a:spLocks noGrp="1"/>
          </p:cNvSpPr>
          <p:nvPr>
            <p:ph type="sldNum" sz="quarter" idx="10"/>
          </p:nvPr>
        </p:nvSpPr>
        <p:spPr/>
        <p:txBody>
          <a:bodyPr/>
          <a:lstStyle/>
          <a:p>
            <a:fld id="{9CB78546-C430-4549-B45A-EA3B29F81B38}" type="slidenum">
              <a:rPr kumimoji="1" lang="zh-CN" altLang="en-US" smtClean="0"/>
              <a:pPr/>
              <a:t>8</a:t>
            </a:fld>
            <a:endParaRPr kumimoji="1" lang="zh-CN" altLang="en-US"/>
          </a:p>
        </p:txBody>
      </p:sp>
    </p:spTree>
    <p:extLst>
      <p:ext uri="{BB962C8B-B14F-4D97-AF65-F5344CB8AC3E}">
        <p14:creationId xmlns:p14="http://schemas.microsoft.com/office/powerpoint/2010/main" val="3199453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algn="just">
              <a:lnSpc>
                <a:spcPts val="2500"/>
              </a:lnSpc>
              <a:spcBef>
                <a:spcPts val="0"/>
              </a:spcBef>
            </a:pPr>
            <a:r>
              <a:rPr lang="en-US" altLang="zh-TW" sz="1400" kern="100" dirty="0">
                <a:solidFill>
                  <a:srgbClr val="000000"/>
                </a:solidFill>
                <a:latin typeface="標楷體" panose="03000509000000000000" pitchFamily="65" charset="-120"/>
                <a:ea typeface="標楷體" panose="03000509000000000000" pitchFamily="65" charset="-120"/>
              </a:rPr>
              <a:t>    </a:t>
            </a:r>
            <a:r>
              <a:rPr lang="zh-TW" altLang="zh-TW" sz="1400" kern="100" dirty="0">
                <a:solidFill>
                  <a:srgbClr val="000000"/>
                </a:solidFill>
                <a:latin typeface="標楷體" panose="03000509000000000000" pitchFamily="65" charset="-120"/>
                <a:ea typeface="標楷體" panose="03000509000000000000" pitchFamily="65" charset="-120"/>
              </a:rPr>
              <a:t>勞動部依據身心障礙者權益保障法第</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章就業權益專章，結合地方政府及民間團體共同推動定額進用制度及各項身心障礙者職業重建服務計畫；</a:t>
            </a:r>
            <a:r>
              <a:rPr lang="zh-TW" altLang="en-US" sz="1400" kern="100" dirty="0">
                <a:solidFill>
                  <a:srgbClr val="000000"/>
                </a:solidFill>
                <a:latin typeface="標楷體" panose="03000509000000000000" pitchFamily="65" charset="-120"/>
                <a:ea typeface="標楷體" panose="03000509000000000000" pitchFamily="65" charset="-120"/>
              </a:rPr>
              <a:t>及</a:t>
            </a:r>
            <a:r>
              <a:rPr lang="zh-TW" altLang="zh-TW" sz="1400" kern="100" dirty="0">
                <a:solidFill>
                  <a:srgbClr val="000000"/>
                </a:solidFill>
                <a:latin typeface="標楷體" panose="03000509000000000000" pitchFamily="65" charset="-120"/>
                <a:ea typeface="標楷體" panose="03000509000000000000" pitchFamily="65" charset="-120"/>
              </a:rPr>
              <a:t>就業服務法第</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條致力推動身心障礙者就業，運用多元就業服務管道及就業促進措施協助就業及鼓勵雇主進用。</a:t>
            </a:r>
            <a:endParaRPr lang="en-US" altLang="zh-TW" sz="1400" kern="100" dirty="0">
              <a:latin typeface="標楷體" panose="03000509000000000000" pitchFamily="65" charset="-120"/>
              <a:ea typeface="標楷體" panose="03000509000000000000" pitchFamily="65" charset="-120"/>
            </a:endParaRPr>
          </a:p>
          <a:p>
            <a:pPr algn="just">
              <a:lnSpc>
                <a:spcPts val="2500"/>
              </a:lnSpc>
              <a:spcBef>
                <a:spcPts val="0"/>
              </a:spcBef>
            </a:pPr>
            <a:r>
              <a:rPr lang="zh-TW" altLang="en-US" sz="1400" kern="100" dirty="0">
                <a:solidFill>
                  <a:srgbClr val="000000"/>
                </a:solidFill>
                <a:latin typeface="標楷體" panose="03000509000000000000" pitchFamily="65" charset="-120"/>
                <a:ea typeface="標楷體" panose="03000509000000000000" pitchFamily="65" charset="-120"/>
              </a:rPr>
              <a:t>    依</a:t>
            </a:r>
            <a:r>
              <a:rPr lang="zh-TW" altLang="zh-TW" sz="1400" kern="100" dirty="0">
                <a:solidFill>
                  <a:srgbClr val="000000"/>
                </a:solidFill>
                <a:latin typeface="標楷體" panose="03000509000000000000" pitchFamily="65" charset="-120"/>
                <a:ea typeface="標楷體" panose="03000509000000000000" pitchFamily="65" charset="-120"/>
              </a:rPr>
              <a:t>據衛生福利部</a:t>
            </a:r>
            <a:r>
              <a:rPr lang="en-US" altLang="zh-TW" sz="1400" kern="100" dirty="0">
                <a:solidFill>
                  <a:srgbClr val="000000"/>
                </a:solidFill>
                <a:latin typeface="標楷體" panose="03000509000000000000" pitchFamily="65" charset="-120"/>
                <a:ea typeface="標楷體" panose="03000509000000000000" pitchFamily="65" charset="-120"/>
              </a:rPr>
              <a:t>112</a:t>
            </a:r>
            <a:r>
              <a:rPr lang="zh-TW" altLang="zh-TW" sz="1400" kern="100" dirty="0">
                <a:solidFill>
                  <a:srgbClr val="000000"/>
                </a:solidFill>
                <a:latin typeface="標楷體" panose="03000509000000000000" pitchFamily="65" charset="-120"/>
                <a:ea typeface="標楷體" panose="03000509000000000000" pitchFamily="65" charset="-120"/>
              </a:rPr>
              <a:t>年</a:t>
            </a:r>
            <a:r>
              <a:rPr lang="en-US" altLang="zh-TW" sz="1400" kern="100" dirty="0">
                <a:solidFill>
                  <a:srgbClr val="000000"/>
                </a:solidFill>
                <a:latin typeface="標楷體" panose="03000509000000000000" pitchFamily="65" charset="-120"/>
                <a:ea typeface="標楷體" panose="03000509000000000000" pitchFamily="65" charset="-120"/>
              </a:rPr>
              <a:t>4</a:t>
            </a:r>
            <a:r>
              <a:rPr lang="zh-TW" altLang="zh-TW" sz="1400" kern="100" dirty="0">
                <a:solidFill>
                  <a:srgbClr val="000000"/>
                </a:solidFill>
                <a:latin typeface="標楷體" panose="03000509000000000000" pitchFamily="65" charset="-120"/>
                <a:ea typeface="標楷體" panose="03000509000000000000" pitchFamily="65" charset="-120"/>
              </a:rPr>
              <a:t>月發布之</a:t>
            </a:r>
            <a:r>
              <a:rPr lang="en-US" altLang="zh-TW" sz="1400" kern="100" dirty="0">
                <a:solidFill>
                  <a:srgbClr val="000000"/>
                </a:solidFill>
                <a:latin typeface="標楷體" panose="03000509000000000000" pitchFamily="65" charset="-120"/>
                <a:ea typeface="標楷體" panose="03000509000000000000" pitchFamily="65" charset="-120"/>
              </a:rPr>
              <a:t>110</a:t>
            </a:r>
            <a:r>
              <a:rPr lang="zh-TW" altLang="zh-TW" sz="1400" kern="100" dirty="0">
                <a:solidFill>
                  <a:srgbClr val="000000"/>
                </a:solidFill>
                <a:latin typeface="標楷體" panose="03000509000000000000" pitchFamily="65" charset="-120"/>
                <a:ea typeface="標楷體" panose="03000509000000000000" pitchFamily="65" charset="-120"/>
              </a:rPr>
              <a:t>年身心障礙者生活狀況及需求調查報告，與本部</a:t>
            </a:r>
            <a:r>
              <a:rPr lang="en-US" altLang="zh-TW" sz="1400" kern="100" dirty="0">
                <a:solidFill>
                  <a:srgbClr val="000000"/>
                </a:solidFill>
                <a:latin typeface="標楷體" panose="03000509000000000000" pitchFamily="65" charset="-120"/>
                <a:ea typeface="標楷體" panose="03000509000000000000" pitchFamily="65" charset="-120"/>
              </a:rPr>
              <a:t>108</a:t>
            </a:r>
            <a:r>
              <a:rPr lang="zh-TW" altLang="zh-TW" sz="1400" kern="100" dirty="0">
                <a:solidFill>
                  <a:srgbClr val="000000"/>
                </a:solidFill>
                <a:latin typeface="標楷體" panose="03000509000000000000" pitchFamily="65" charset="-120"/>
                <a:ea typeface="標楷體" panose="03000509000000000000" pitchFamily="65" charset="-120"/>
              </a:rPr>
              <a:t>年身心障礙者勞動狀況調查報告相較，身心障礙者就業人數</a:t>
            </a:r>
            <a:r>
              <a:rPr lang="en-US" altLang="zh-TW" sz="1400" kern="100" dirty="0">
                <a:solidFill>
                  <a:srgbClr val="000000"/>
                </a:solidFill>
                <a:latin typeface="標楷體" panose="03000509000000000000" pitchFamily="65" charset="-120"/>
                <a:ea typeface="標楷體" panose="03000509000000000000" pitchFamily="65" charset="-120"/>
              </a:rPr>
              <a:t>24</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1,461</a:t>
            </a:r>
            <a:r>
              <a:rPr lang="zh-TW" altLang="zh-TW" sz="1400" kern="100" dirty="0">
                <a:solidFill>
                  <a:srgbClr val="000000"/>
                </a:solidFill>
                <a:latin typeface="標楷體" panose="03000509000000000000" pitchFamily="65" charset="-120"/>
                <a:ea typeface="標楷體" panose="03000509000000000000" pitchFamily="65" charset="-120"/>
              </a:rPr>
              <a:t>人，增加</a:t>
            </a:r>
            <a:r>
              <a:rPr lang="en-US" altLang="zh-TW" sz="1400" kern="100" dirty="0">
                <a:solidFill>
                  <a:srgbClr val="000000"/>
                </a:solidFill>
                <a:latin typeface="標楷體" panose="03000509000000000000" pitchFamily="65" charset="-120"/>
                <a:ea typeface="標楷體" panose="03000509000000000000" pitchFamily="65" charset="-120"/>
              </a:rPr>
              <a:t>2</a:t>
            </a:r>
            <a:r>
              <a:rPr lang="zh-TW" altLang="zh-TW" sz="1400" kern="100" dirty="0">
                <a:solidFill>
                  <a:srgbClr val="000000"/>
                </a:solidFill>
                <a:latin typeface="標楷體" panose="03000509000000000000" pitchFamily="65" charset="-120"/>
                <a:ea typeface="標楷體" panose="03000509000000000000" pitchFamily="65" charset="-120"/>
              </a:rPr>
              <a:t>萬</a:t>
            </a:r>
            <a:r>
              <a:rPr lang="en-US" altLang="zh-TW" sz="1400" kern="100" dirty="0">
                <a:solidFill>
                  <a:srgbClr val="000000"/>
                </a:solidFill>
                <a:latin typeface="標楷體" panose="03000509000000000000" pitchFamily="65" charset="-120"/>
                <a:ea typeface="標楷體" panose="03000509000000000000" pitchFamily="65" charset="-120"/>
              </a:rPr>
              <a:t>6,537</a:t>
            </a:r>
            <a:r>
              <a:rPr lang="zh-TW" altLang="zh-TW" sz="1400" kern="100" dirty="0">
                <a:solidFill>
                  <a:srgbClr val="000000"/>
                </a:solidFill>
                <a:latin typeface="標楷體" panose="03000509000000000000" pitchFamily="65" charset="-120"/>
                <a:ea typeface="標楷體" panose="03000509000000000000" pitchFamily="65" charset="-120"/>
              </a:rPr>
              <a:t>人；勞參率為</a:t>
            </a:r>
            <a:r>
              <a:rPr lang="en-US" altLang="zh-TW" sz="1400" kern="100" dirty="0">
                <a:solidFill>
                  <a:srgbClr val="000000"/>
                </a:solidFill>
                <a:latin typeface="標楷體" panose="03000509000000000000" pitchFamily="65" charset="-120"/>
                <a:ea typeface="標楷體" panose="03000509000000000000" pitchFamily="65" charset="-120"/>
              </a:rPr>
              <a:t>22.17%</a:t>
            </a:r>
            <a:r>
              <a:rPr lang="zh-TW" altLang="zh-TW" sz="1400" kern="100" dirty="0">
                <a:solidFill>
                  <a:srgbClr val="000000"/>
                </a:solidFill>
                <a:latin typeface="標楷體" panose="03000509000000000000" pitchFamily="65" charset="-120"/>
                <a:ea typeface="標楷體" panose="03000509000000000000" pitchFamily="65" charset="-120"/>
              </a:rPr>
              <a:t>，增加</a:t>
            </a:r>
            <a:r>
              <a:rPr lang="en-US" altLang="zh-TW" sz="1400" kern="100" dirty="0">
                <a:solidFill>
                  <a:srgbClr val="000000"/>
                </a:solidFill>
                <a:latin typeface="標楷體" panose="03000509000000000000" pitchFamily="65" charset="-120"/>
                <a:ea typeface="標楷體" panose="03000509000000000000" pitchFamily="65" charset="-120"/>
              </a:rPr>
              <a:t>1.47</a:t>
            </a:r>
            <a:r>
              <a:rPr lang="zh-TW" altLang="zh-TW" sz="1400" kern="100" dirty="0">
                <a:solidFill>
                  <a:srgbClr val="000000"/>
                </a:solidFill>
                <a:latin typeface="標楷體" panose="03000509000000000000" pitchFamily="65" charset="-120"/>
                <a:ea typeface="標楷體" panose="03000509000000000000" pitchFamily="65" charset="-120"/>
              </a:rPr>
              <a:t>個百分點；失業率為</a:t>
            </a:r>
            <a:r>
              <a:rPr lang="en-US" altLang="zh-TW" sz="1400" kern="100" dirty="0">
                <a:solidFill>
                  <a:srgbClr val="000000"/>
                </a:solidFill>
                <a:latin typeface="標楷體" panose="03000509000000000000" pitchFamily="65" charset="-120"/>
                <a:ea typeface="標楷體" panose="03000509000000000000" pitchFamily="65" charset="-120"/>
              </a:rPr>
              <a:t>6.2%</a:t>
            </a:r>
            <a:r>
              <a:rPr lang="zh-TW" altLang="zh-TW" sz="1400" kern="100" dirty="0">
                <a:solidFill>
                  <a:srgbClr val="000000"/>
                </a:solidFill>
                <a:latin typeface="標楷體" panose="03000509000000000000" pitchFamily="65" charset="-120"/>
                <a:ea typeface="標楷體" panose="03000509000000000000" pitchFamily="65" charset="-120"/>
              </a:rPr>
              <a:t>，下降</a:t>
            </a:r>
            <a:r>
              <a:rPr lang="en-US" altLang="zh-TW" sz="1400" kern="100" dirty="0">
                <a:solidFill>
                  <a:srgbClr val="000000"/>
                </a:solidFill>
                <a:latin typeface="標楷體" panose="03000509000000000000" pitchFamily="65" charset="-120"/>
                <a:ea typeface="標楷體" panose="03000509000000000000" pitchFamily="65" charset="-120"/>
              </a:rPr>
              <a:t>1.9</a:t>
            </a:r>
            <a:r>
              <a:rPr lang="zh-TW" altLang="zh-TW" sz="1400" kern="100" dirty="0">
                <a:solidFill>
                  <a:srgbClr val="000000"/>
                </a:solidFill>
                <a:latin typeface="標楷體" panose="03000509000000000000" pitchFamily="65" charset="-120"/>
                <a:ea typeface="標楷體" panose="03000509000000000000" pitchFamily="65" charset="-120"/>
              </a:rPr>
              <a:t>個百分點，失業人口減少</a:t>
            </a:r>
            <a:r>
              <a:rPr lang="en-US" altLang="zh-TW" sz="1400" kern="100" dirty="0">
                <a:solidFill>
                  <a:srgbClr val="000000"/>
                </a:solidFill>
                <a:latin typeface="標楷體" panose="03000509000000000000" pitchFamily="65" charset="-120"/>
                <a:ea typeface="標楷體" panose="03000509000000000000" pitchFamily="65" charset="-120"/>
              </a:rPr>
              <a:t>3,061</a:t>
            </a:r>
            <a:r>
              <a:rPr lang="zh-TW" altLang="zh-TW" sz="1400" kern="100" dirty="0">
                <a:solidFill>
                  <a:srgbClr val="000000"/>
                </a:solidFill>
                <a:latin typeface="標楷體" panose="03000509000000000000" pitchFamily="65" charset="-120"/>
                <a:ea typeface="標楷體" panose="03000509000000000000" pitchFamily="65" charset="-120"/>
              </a:rPr>
              <a:t>人，顯示身心障礙者勞動狀況逐步改善。</a:t>
            </a:r>
            <a:endParaRPr lang="zh-TW" altLang="zh-TW" sz="1400" kern="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5"/>
          </p:nvPr>
        </p:nvSpPr>
        <p:spPr/>
        <p:txBody>
          <a:bodyPr/>
          <a:lstStyle/>
          <a:p>
            <a:fld id="{EB9DDCB4-5098-6042-82BE-65AEF6D5ACBE}" type="slidenum">
              <a:rPr lang="en-US" smtClean="0"/>
              <a:pPr/>
              <a:t>9</a:t>
            </a:fld>
            <a:endParaRPr lang="en-US" dirty="0"/>
          </a:p>
        </p:txBody>
      </p:sp>
    </p:spTree>
    <p:extLst>
      <p:ext uri="{BB962C8B-B14F-4D97-AF65-F5344CB8AC3E}">
        <p14:creationId xmlns:p14="http://schemas.microsoft.com/office/powerpoint/2010/main" val="4640530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C81FE88-7B02-804E-AE68-81F0764EE479}"/>
              </a:ext>
            </a:extLst>
          </p:cNvPr>
          <p:cNvSpPr>
            <a:spLocks noGrp="1"/>
          </p:cNvSpPr>
          <p:nvPr>
            <p:ph type="ctrTitle"/>
          </p:nvPr>
        </p:nvSpPr>
        <p:spPr>
          <a:xfrm>
            <a:off x="932293" y="957943"/>
            <a:ext cx="5703638" cy="2029097"/>
          </a:xfrm>
        </p:spPr>
        <p:txBody>
          <a:bodyPr anchor="b">
            <a:normAutofit/>
          </a:bodyPr>
          <a:lstStyle>
            <a:lvl1pPr algn="l">
              <a:lnSpc>
                <a:spcPts val="7400"/>
              </a:lnSpc>
              <a:defRPr sz="4800">
                <a:solidFill>
                  <a:schemeClr val="bg1"/>
                </a:solidFill>
              </a:defRPr>
            </a:lvl1pPr>
          </a:lstStyle>
          <a:p>
            <a:r>
              <a:rPr lang="zh-TW" altLang="en-US" dirty="0"/>
              <a:t>按一下以編輯母片標題樣式</a:t>
            </a:r>
            <a:endParaRPr lang="en-US" dirty="0"/>
          </a:p>
        </p:txBody>
      </p:sp>
      <p:sp>
        <p:nvSpPr>
          <p:cNvPr id="3" name="副標題 2">
            <a:extLst>
              <a:ext uri="{FF2B5EF4-FFF2-40B4-BE49-F238E27FC236}">
                <a16:creationId xmlns:a16="http://schemas.microsoft.com/office/drawing/2014/main" id="{5AFAF9A3-FC2C-EE45-A7AC-6C8F339E9976}"/>
              </a:ext>
            </a:extLst>
          </p:cNvPr>
          <p:cNvSpPr>
            <a:spLocks noGrp="1"/>
          </p:cNvSpPr>
          <p:nvPr>
            <p:ph type="subTitle" idx="1"/>
          </p:nvPr>
        </p:nvSpPr>
        <p:spPr>
          <a:xfrm>
            <a:off x="932293" y="3127982"/>
            <a:ext cx="5703638" cy="602036"/>
          </a:xfrm>
        </p:spPr>
        <p:txBody>
          <a:bodyPr/>
          <a:lstStyle>
            <a:lvl1pPr marL="0" indent="0" algn="l">
              <a:lnSpc>
                <a:spcPts val="3100"/>
              </a:lnSpc>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dirty="0"/>
              <a:t>按一下以編輯母片子標題樣式</a:t>
            </a:r>
            <a:endParaRPr lang="en-US" dirty="0"/>
          </a:p>
        </p:txBody>
      </p:sp>
      <p:sp>
        <p:nvSpPr>
          <p:cNvPr id="4" name="日期版面配置區 3">
            <a:extLst>
              <a:ext uri="{FF2B5EF4-FFF2-40B4-BE49-F238E27FC236}">
                <a16:creationId xmlns:a16="http://schemas.microsoft.com/office/drawing/2014/main" id="{B08B7DDF-1878-6F41-97FA-6778465A1162}"/>
              </a:ext>
            </a:extLst>
          </p:cNvPr>
          <p:cNvSpPr>
            <a:spLocks noGrp="1"/>
          </p:cNvSpPr>
          <p:nvPr>
            <p:ph type="dt" sz="half" idx="10"/>
          </p:nvPr>
        </p:nvSpPr>
        <p:spPr>
          <a:xfrm>
            <a:off x="8858199" y="5381898"/>
            <a:ext cx="2856411" cy="338554"/>
          </a:xfrm>
        </p:spPr>
        <p:txBody>
          <a:bodyPr/>
          <a:lstStyle>
            <a:lvl1pPr>
              <a:defRPr sz="1600">
                <a:solidFill>
                  <a:schemeClr val="tx1">
                    <a:lumMod val="75000"/>
                  </a:schemeClr>
                </a:solidFill>
                <a:latin typeface="Arial" panose="020B0604020202020204" pitchFamily="34" charset="0"/>
                <a:cs typeface="Arial" panose="020B0604020202020204" pitchFamily="34" charset="0"/>
              </a:defRPr>
            </a:lvl1pPr>
          </a:lstStyle>
          <a:p>
            <a:fld id="{5D0B666B-91D1-4932-ABC3-321A5D26B662}" type="datetime1">
              <a:rPr lang="zh-TW" altLang="en-US" smtClean="0"/>
              <a:pPr/>
              <a:t>2024/4/19</a:t>
            </a:fld>
            <a:endParaRPr lang="en-US" dirty="0"/>
          </a:p>
        </p:txBody>
      </p:sp>
    </p:spTree>
    <p:extLst>
      <p:ext uri="{BB962C8B-B14F-4D97-AF65-F5344CB8AC3E}">
        <p14:creationId xmlns:p14="http://schemas.microsoft.com/office/powerpoint/2010/main" val="4799132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9C7D0A7-BFB3-D74A-8EF7-1C18BF1D5458}"/>
              </a:ext>
            </a:extLst>
          </p:cNvPr>
          <p:cNvSpPr>
            <a:spLocks noGrp="1"/>
          </p:cNvSpPr>
          <p:nvPr>
            <p:ph type="title"/>
          </p:nvPr>
        </p:nvSpPr>
        <p:spPr/>
        <p:txBody>
          <a:bodyPr/>
          <a:lstStyle/>
          <a:p>
            <a:r>
              <a:rPr lang="zh-TW" altLang="en-US"/>
              <a:t>按一下以編輯母片標題樣式</a:t>
            </a:r>
            <a:endParaRPr lang="en-US"/>
          </a:p>
        </p:txBody>
      </p:sp>
      <p:sp>
        <p:nvSpPr>
          <p:cNvPr id="3" name="直排文字版面配置區 2">
            <a:extLst>
              <a:ext uri="{FF2B5EF4-FFF2-40B4-BE49-F238E27FC236}">
                <a16:creationId xmlns:a16="http://schemas.microsoft.com/office/drawing/2014/main" id="{19B70A2C-1C6E-7145-8962-08B2E77EF5F0}"/>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日期版面配置區 3">
            <a:extLst>
              <a:ext uri="{FF2B5EF4-FFF2-40B4-BE49-F238E27FC236}">
                <a16:creationId xmlns:a16="http://schemas.microsoft.com/office/drawing/2014/main" id="{2D7B7AA0-1146-E544-ADDE-E94BCCF5C9DF}"/>
              </a:ext>
            </a:extLst>
          </p:cNvPr>
          <p:cNvSpPr>
            <a:spLocks noGrp="1"/>
          </p:cNvSpPr>
          <p:nvPr>
            <p:ph type="dt" sz="half" idx="10"/>
          </p:nvPr>
        </p:nvSpPr>
        <p:spPr/>
        <p:txBody>
          <a:bodyPr/>
          <a:lstStyle/>
          <a:p>
            <a:fld id="{DF017587-68F8-467F-A433-4789D9B9AD8B}"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5B10471D-1178-7447-818E-9F5F70A89864}"/>
              </a:ext>
            </a:extLst>
          </p:cNvPr>
          <p:cNvSpPr>
            <a:spLocks noGrp="1"/>
          </p:cNvSpPr>
          <p:nvPr>
            <p:ph type="ftr" sz="quarter" idx="11"/>
          </p:nvPr>
        </p:nvSpPr>
        <p:spPr/>
        <p:txBody>
          <a:bodyPr/>
          <a:lstStyle/>
          <a:p>
            <a:endParaRPr lang="en-US" dirty="0"/>
          </a:p>
        </p:txBody>
      </p:sp>
      <p:sp>
        <p:nvSpPr>
          <p:cNvPr id="6" name="投影片編號版面配置區 5">
            <a:extLst>
              <a:ext uri="{FF2B5EF4-FFF2-40B4-BE49-F238E27FC236}">
                <a16:creationId xmlns:a16="http://schemas.microsoft.com/office/drawing/2014/main" id="{D97316BB-D08F-684F-B785-367484F72E80}"/>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9631286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D12F1EE8-0257-B04D-8E8F-CAD90CA5867F}"/>
              </a:ext>
            </a:extLst>
          </p:cNvPr>
          <p:cNvSpPr>
            <a:spLocks noGrp="1"/>
          </p:cNvSpPr>
          <p:nvPr>
            <p:ph type="title" orient="vert"/>
          </p:nvPr>
        </p:nvSpPr>
        <p:spPr>
          <a:xfrm>
            <a:off x="8724900" y="365125"/>
            <a:ext cx="3249386" cy="5521869"/>
          </a:xfrm>
        </p:spPr>
        <p:txBody>
          <a:bodyPr vert="eaVert"/>
          <a:lstStyle/>
          <a:p>
            <a:r>
              <a:rPr lang="zh-TW" altLang="en-US" dirty="0"/>
              <a:t>按一下以編輯母片標題樣式</a:t>
            </a:r>
            <a:endParaRPr lang="en-US" dirty="0"/>
          </a:p>
        </p:txBody>
      </p:sp>
      <p:sp>
        <p:nvSpPr>
          <p:cNvPr id="3" name="直排文字版面配置區 2">
            <a:extLst>
              <a:ext uri="{FF2B5EF4-FFF2-40B4-BE49-F238E27FC236}">
                <a16:creationId xmlns:a16="http://schemas.microsoft.com/office/drawing/2014/main" id="{47DFED66-9516-CD46-8379-9EB104BC86E2}"/>
              </a:ext>
            </a:extLst>
          </p:cNvPr>
          <p:cNvSpPr>
            <a:spLocks noGrp="1"/>
          </p:cNvSpPr>
          <p:nvPr>
            <p:ph type="body" orient="vert" idx="1"/>
          </p:nvPr>
        </p:nvSpPr>
        <p:spPr>
          <a:xfrm>
            <a:off x="217714" y="365125"/>
            <a:ext cx="8392886" cy="5521869"/>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日期版面配置區 3">
            <a:extLst>
              <a:ext uri="{FF2B5EF4-FFF2-40B4-BE49-F238E27FC236}">
                <a16:creationId xmlns:a16="http://schemas.microsoft.com/office/drawing/2014/main" id="{A7F871B7-EF9E-CF4E-823C-C06F59A54972}"/>
              </a:ext>
            </a:extLst>
          </p:cNvPr>
          <p:cNvSpPr>
            <a:spLocks noGrp="1"/>
          </p:cNvSpPr>
          <p:nvPr>
            <p:ph type="dt" sz="half" idx="10"/>
          </p:nvPr>
        </p:nvSpPr>
        <p:spPr/>
        <p:txBody>
          <a:bodyPr/>
          <a:lstStyle/>
          <a:p>
            <a:fld id="{81508BC2-0978-4CE0-B3DA-AE4C72B3BB30}"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320646C1-F7A4-D940-8652-CBC087BAD2F6}"/>
              </a:ext>
            </a:extLst>
          </p:cNvPr>
          <p:cNvSpPr>
            <a:spLocks noGrp="1"/>
          </p:cNvSpPr>
          <p:nvPr>
            <p:ph type="ftr" sz="quarter" idx="11"/>
          </p:nvPr>
        </p:nvSpPr>
        <p:spPr/>
        <p:txBody>
          <a:bodyPr/>
          <a:lstStyle/>
          <a:p>
            <a:endParaRPr lang="en-US" dirty="0"/>
          </a:p>
        </p:txBody>
      </p:sp>
      <p:sp>
        <p:nvSpPr>
          <p:cNvPr id="6" name="投影片編號版面配置區 5">
            <a:extLst>
              <a:ext uri="{FF2B5EF4-FFF2-40B4-BE49-F238E27FC236}">
                <a16:creationId xmlns:a16="http://schemas.microsoft.com/office/drawing/2014/main" id="{6FA0A412-37B6-7E42-8F39-9DE6C18CAE08}"/>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1236765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标题幻灯片">
    <p:spTree>
      <p:nvGrpSpPr>
        <p:cNvPr id="1" name=""/>
        <p:cNvGrpSpPr/>
        <p:nvPr/>
      </p:nvGrpSpPr>
      <p:grpSpPr>
        <a:xfrm>
          <a:off x="0" y="0"/>
          <a:ext cx="0" cy="0"/>
          <a:chOff x="0" y="0"/>
          <a:chExt cx="0" cy="0"/>
        </a:xfrm>
      </p:grpSpPr>
      <p:sp>
        <p:nvSpPr>
          <p:cNvPr id="2" name="矩形 1"/>
          <p:cNvSpPr/>
          <p:nvPr userDrawn="1"/>
        </p:nvSpPr>
        <p:spPr>
          <a:xfrm rot="9822520">
            <a:off x="3099071" y="4109867"/>
            <a:ext cx="716990" cy="71699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矩形 8"/>
          <p:cNvSpPr/>
          <p:nvPr userDrawn="1"/>
        </p:nvSpPr>
        <p:spPr>
          <a:xfrm rot="18585722">
            <a:off x="2900872" y="1691059"/>
            <a:ext cx="1958891" cy="1958891"/>
          </a:xfrm>
          <a:prstGeom prst="rect">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4450317">
            <a:off x="2505540" y="3164955"/>
            <a:ext cx="139775" cy="139775"/>
          </a:xfrm>
          <a:prstGeom prst="rect">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矩形 3"/>
          <p:cNvSpPr/>
          <p:nvPr userDrawn="1"/>
        </p:nvSpPr>
        <p:spPr>
          <a:xfrm rot="892948">
            <a:off x="1669486" y="2837932"/>
            <a:ext cx="381184" cy="381184"/>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矩形 4"/>
          <p:cNvSpPr/>
          <p:nvPr userDrawn="1"/>
        </p:nvSpPr>
        <p:spPr>
          <a:xfrm rot="4240722">
            <a:off x="2955271" y="3408914"/>
            <a:ext cx="211665" cy="211665"/>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p:cNvSpPr/>
          <p:nvPr userDrawn="1"/>
        </p:nvSpPr>
        <p:spPr>
          <a:xfrm rot="3863176">
            <a:off x="2173226" y="2423623"/>
            <a:ext cx="478989" cy="478989"/>
          </a:xfrm>
          <a:prstGeom prst="rect">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矩形 6"/>
          <p:cNvSpPr/>
          <p:nvPr userDrawn="1"/>
        </p:nvSpPr>
        <p:spPr>
          <a:xfrm rot="187853">
            <a:off x="1161290" y="1759072"/>
            <a:ext cx="669411" cy="669411"/>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矩形 7"/>
          <p:cNvSpPr/>
          <p:nvPr userDrawn="1"/>
        </p:nvSpPr>
        <p:spPr>
          <a:xfrm rot="905749">
            <a:off x="2244535" y="1321826"/>
            <a:ext cx="962806" cy="962806"/>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矩形 9"/>
          <p:cNvSpPr/>
          <p:nvPr userDrawn="1"/>
        </p:nvSpPr>
        <p:spPr>
          <a:xfrm rot="19322284">
            <a:off x="2044076" y="1701161"/>
            <a:ext cx="204135" cy="204135"/>
          </a:xfrm>
          <a:prstGeom prst="rect">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矩形 10"/>
          <p:cNvSpPr/>
          <p:nvPr userDrawn="1"/>
        </p:nvSpPr>
        <p:spPr>
          <a:xfrm rot="42066">
            <a:off x="1017200" y="3789355"/>
            <a:ext cx="252619" cy="252619"/>
          </a:xfrm>
          <a:prstGeom prst="rect">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矩形 11"/>
          <p:cNvSpPr/>
          <p:nvPr userDrawn="1"/>
        </p:nvSpPr>
        <p:spPr>
          <a:xfrm rot="20117985">
            <a:off x="3894745" y="1815825"/>
            <a:ext cx="2847505" cy="2847505"/>
          </a:xfrm>
          <a:prstGeom prst="rect">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矩形 13"/>
          <p:cNvSpPr/>
          <p:nvPr userDrawn="1"/>
        </p:nvSpPr>
        <p:spPr>
          <a:xfrm rot="905749">
            <a:off x="2447007" y="4636477"/>
            <a:ext cx="958417" cy="958417"/>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矩形 14"/>
          <p:cNvSpPr/>
          <p:nvPr userDrawn="1"/>
        </p:nvSpPr>
        <p:spPr>
          <a:xfrm rot="19322284">
            <a:off x="4995333" y="5259205"/>
            <a:ext cx="204135" cy="204135"/>
          </a:xfrm>
          <a:prstGeom prst="rect">
            <a:avLst/>
          </a:prstGeom>
          <a:solidFill>
            <a:schemeClr val="accent4">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矩形 15"/>
          <p:cNvSpPr/>
          <p:nvPr userDrawn="1"/>
        </p:nvSpPr>
        <p:spPr>
          <a:xfrm rot="19736611">
            <a:off x="3735113" y="4395457"/>
            <a:ext cx="997607" cy="997607"/>
          </a:xfrm>
          <a:prstGeom prst="rect">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17190400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C81FE88-7B02-804E-AE68-81F0764EE479}"/>
              </a:ext>
            </a:extLst>
          </p:cNvPr>
          <p:cNvSpPr>
            <a:spLocks noGrp="1"/>
          </p:cNvSpPr>
          <p:nvPr>
            <p:ph type="ctrTitle"/>
          </p:nvPr>
        </p:nvSpPr>
        <p:spPr>
          <a:xfrm>
            <a:off x="932293" y="957943"/>
            <a:ext cx="5703638" cy="2029097"/>
          </a:xfrm>
        </p:spPr>
        <p:txBody>
          <a:bodyPr anchor="b">
            <a:normAutofit/>
          </a:bodyPr>
          <a:lstStyle>
            <a:lvl1pPr algn="l">
              <a:lnSpc>
                <a:spcPts val="7400"/>
              </a:lnSpc>
              <a:defRPr sz="4800">
                <a:solidFill>
                  <a:schemeClr val="bg1"/>
                </a:solidFill>
              </a:defRPr>
            </a:lvl1pPr>
          </a:lstStyle>
          <a:p>
            <a:r>
              <a:rPr lang="zh-TW" altLang="en-US" dirty="0"/>
              <a:t>按一下以編輯母片標題樣式</a:t>
            </a:r>
            <a:endParaRPr lang="en-US" dirty="0"/>
          </a:p>
        </p:txBody>
      </p:sp>
      <p:sp>
        <p:nvSpPr>
          <p:cNvPr id="3" name="副標題 2">
            <a:extLst>
              <a:ext uri="{FF2B5EF4-FFF2-40B4-BE49-F238E27FC236}">
                <a16:creationId xmlns:a16="http://schemas.microsoft.com/office/drawing/2014/main" id="{5AFAF9A3-FC2C-EE45-A7AC-6C8F339E9976}"/>
              </a:ext>
            </a:extLst>
          </p:cNvPr>
          <p:cNvSpPr>
            <a:spLocks noGrp="1"/>
          </p:cNvSpPr>
          <p:nvPr>
            <p:ph type="subTitle" idx="1"/>
          </p:nvPr>
        </p:nvSpPr>
        <p:spPr>
          <a:xfrm>
            <a:off x="932293" y="3127982"/>
            <a:ext cx="5703638" cy="602036"/>
          </a:xfrm>
        </p:spPr>
        <p:txBody>
          <a:bodyPr/>
          <a:lstStyle>
            <a:lvl1pPr marL="0" indent="0" algn="l">
              <a:lnSpc>
                <a:spcPts val="3100"/>
              </a:lnSpc>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dirty="0"/>
              <a:t>按一下以編輯母片子標題樣式</a:t>
            </a:r>
            <a:endParaRPr lang="en-US" dirty="0"/>
          </a:p>
        </p:txBody>
      </p:sp>
      <p:sp>
        <p:nvSpPr>
          <p:cNvPr id="4" name="日期版面配置區 3">
            <a:extLst>
              <a:ext uri="{FF2B5EF4-FFF2-40B4-BE49-F238E27FC236}">
                <a16:creationId xmlns:a16="http://schemas.microsoft.com/office/drawing/2014/main" id="{B08B7DDF-1878-6F41-97FA-6778465A1162}"/>
              </a:ext>
            </a:extLst>
          </p:cNvPr>
          <p:cNvSpPr>
            <a:spLocks noGrp="1"/>
          </p:cNvSpPr>
          <p:nvPr>
            <p:ph type="dt" sz="half" idx="10"/>
          </p:nvPr>
        </p:nvSpPr>
        <p:spPr>
          <a:xfrm>
            <a:off x="8858199" y="5381898"/>
            <a:ext cx="2856411" cy="338554"/>
          </a:xfrm>
        </p:spPr>
        <p:txBody>
          <a:bodyPr/>
          <a:lstStyle>
            <a:lvl1pPr>
              <a:defRPr sz="1600">
                <a:solidFill>
                  <a:schemeClr val="tx1">
                    <a:lumMod val="75000"/>
                  </a:schemeClr>
                </a:solidFill>
                <a:latin typeface="Arial" panose="020B0604020202020204" pitchFamily="34" charset="0"/>
                <a:cs typeface="Arial" panose="020B0604020202020204" pitchFamily="34" charset="0"/>
              </a:defRPr>
            </a:lvl1pPr>
          </a:lstStyle>
          <a:p>
            <a:fld id="{F7CB80A2-3749-1E49-BC85-487CB1F9EF32}" type="datetime1">
              <a:rPr lang="zh-TW" altLang="en-US" smtClean="0"/>
              <a:pPr/>
              <a:t>2024/4/19</a:t>
            </a:fld>
            <a:endParaRPr lang="en-US" dirty="0"/>
          </a:p>
        </p:txBody>
      </p:sp>
      <p:sp>
        <p:nvSpPr>
          <p:cNvPr id="9" name="文字方塊 8">
            <a:extLst>
              <a:ext uri="{FF2B5EF4-FFF2-40B4-BE49-F238E27FC236}">
                <a16:creationId xmlns:a16="http://schemas.microsoft.com/office/drawing/2014/main" id="{46E4860E-E250-B842-94A4-C07442FFE1C9}"/>
              </a:ext>
            </a:extLst>
          </p:cNvPr>
          <p:cNvSpPr txBox="1"/>
          <p:nvPr userDrawn="1"/>
        </p:nvSpPr>
        <p:spPr>
          <a:xfrm>
            <a:off x="8856618" y="5043344"/>
            <a:ext cx="2856411" cy="338554"/>
          </a:xfrm>
          <a:prstGeom prst="rect">
            <a:avLst/>
          </a:prstGeom>
          <a:noFill/>
        </p:spPr>
        <p:txBody>
          <a:bodyPr wrap="square" rtlCol="0">
            <a:spAutoFit/>
          </a:bodyPr>
          <a:lstStyle/>
          <a:p>
            <a:r>
              <a:rPr lang="en-US" sz="1600" dirty="0">
                <a:solidFill>
                  <a:schemeClr val="tx1">
                    <a:lumMod val="75000"/>
                  </a:schemeClr>
                </a:solidFill>
                <a:latin typeface="Arial" panose="020B0604020202020204" pitchFamily="34" charset="0"/>
                <a:cs typeface="Arial" panose="020B0604020202020204" pitchFamily="34" charset="0"/>
              </a:rPr>
              <a:t>Presenter’s name</a:t>
            </a:r>
          </a:p>
        </p:txBody>
      </p:sp>
    </p:spTree>
    <p:extLst>
      <p:ext uri="{BB962C8B-B14F-4D97-AF65-F5344CB8AC3E}">
        <p14:creationId xmlns:p14="http://schemas.microsoft.com/office/powerpoint/2010/main" val="32704173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F9DCAC0-CE98-9448-AD55-CCACDB0CB203}"/>
              </a:ext>
            </a:extLst>
          </p:cNvPr>
          <p:cNvSpPr>
            <a:spLocks noGrp="1"/>
          </p:cNvSpPr>
          <p:nvPr>
            <p:ph type="title"/>
          </p:nvPr>
        </p:nvSpPr>
        <p:spPr/>
        <p:txBody>
          <a:bodyPr/>
          <a:lstStyle/>
          <a:p>
            <a:r>
              <a:rPr lang="zh-TW" altLang="en-US"/>
              <a:t>按一下以編輯母片標題樣式</a:t>
            </a:r>
            <a:endParaRPr lang="en-US"/>
          </a:p>
        </p:txBody>
      </p:sp>
      <p:sp>
        <p:nvSpPr>
          <p:cNvPr id="3" name="內容版面配置區 2">
            <a:extLst>
              <a:ext uri="{FF2B5EF4-FFF2-40B4-BE49-F238E27FC236}">
                <a16:creationId xmlns:a16="http://schemas.microsoft.com/office/drawing/2014/main" id="{E740308F-5E98-0C41-95ED-9B2A1C0333D7}"/>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日期版面配置區 3">
            <a:extLst>
              <a:ext uri="{FF2B5EF4-FFF2-40B4-BE49-F238E27FC236}">
                <a16:creationId xmlns:a16="http://schemas.microsoft.com/office/drawing/2014/main" id="{A8F76CB3-BD19-8141-A62F-16C35617FB82}"/>
              </a:ext>
            </a:extLst>
          </p:cNvPr>
          <p:cNvSpPr>
            <a:spLocks noGrp="1"/>
          </p:cNvSpPr>
          <p:nvPr>
            <p:ph type="dt" sz="half" idx="10"/>
          </p:nvPr>
        </p:nvSpPr>
        <p:spPr/>
        <p:txBody>
          <a:bodyPr/>
          <a:lstStyle/>
          <a:p>
            <a:fld id="{1A741AD4-1F7D-0C48-A789-1A02361019AA}"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249782F5-71C8-3844-A281-B8D2734D16C3}"/>
              </a:ext>
            </a:extLst>
          </p:cNvPr>
          <p:cNvSpPr>
            <a:spLocks noGrp="1"/>
          </p:cNvSpPr>
          <p:nvPr>
            <p:ph type="ftr" sz="quarter" idx="11"/>
          </p:nvPr>
        </p:nvSpPr>
        <p:spPr/>
        <p:txBody>
          <a:bodyPr/>
          <a:lstStyle/>
          <a:p>
            <a:endParaRPr lang="en-US" dirty="0"/>
          </a:p>
        </p:txBody>
      </p:sp>
      <p:sp>
        <p:nvSpPr>
          <p:cNvPr id="6" name="投影片編號版面配置區 5">
            <a:extLst>
              <a:ext uri="{FF2B5EF4-FFF2-40B4-BE49-F238E27FC236}">
                <a16:creationId xmlns:a16="http://schemas.microsoft.com/office/drawing/2014/main" id="{E1B56493-DFC2-7846-B1E6-20FD314A689D}"/>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40846483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章節標題">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95D1ED6-8A62-374F-93FC-1B5847638C12}"/>
              </a:ext>
            </a:extLst>
          </p:cNvPr>
          <p:cNvSpPr>
            <a:spLocks noGrp="1"/>
          </p:cNvSpPr>
          <p:nvPr>
            <p:ph type="title"/>
          </p:nvPr>
        </p:nvSpPr>
        <p:spPr>
          <a:xfrm>
            <a:off x="809897" y="2002971"/>
            <a:ext cx="10537553" cy="705396"/>
          </a:xfrm>
        </p:spPr>
        <p:txBody>
          <a:bodyPr anchor="t">
            <a:normAutofit/>
          </a:bodyPr>
          <a:lstStyle>
            <a:lvl1pPr>
              <a:defRPr sz="4000">
                <a:solidFill>
                  <a:schemeClr val="bg1"/>
                </a:solidFill>
              </a:defRPr>
            </a:lvl1pPr>
          </a:lstStyle>
          <a:p>
            <a:r>
              <a:rPr lang="zh-TW" altLang="en-US" dirty="0"/>
              <a:t>按一下以編輯母片標題樣式</a:t>
            </a:r>
            <a:endParaRPr lang="en-US" dirty="0"/>
          </a:p>
        </p:txBody>
      </p:sp>
      <p:sp>
        <p:nvSpPr>
          <p:cNvPr id="3" name="文字版面配置區 2">
            <a:extLst>
              <a:ext uri="{FF2B5EF4-FFF2-40B4-BE49-F238E27FC236}">
                <a16:creationId xmlns:a16="http://schemas.microsoft.com/office/drawing/2014/main" id="{5378E8BD-7AE2-B047-9E5C-F740AC6D1359}"/>
              </a:ext>
            </a:extLst>
          </p:cNvPr>
          <p:cNvSpPr>
            <a:spLocks noGrp="1"/>
          </p:cNvSpPr>
          <p:nvPr>
            <p:ph type="body" idx="1"/>
          </p:nvPr>
        </p:nvSpPr>
        <p:spPr>
          <a:xfrm>
            <a:off x="809897" y="3030630"/>
            <a:ext cx="10515600" cy="461508"/>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按一下以編輯母片文字樣式</a:t>
            </a:r>
          </a:p>
        </p:txBody>
      </p:sp>
    </p:spTree>
    <p:extLst>
      <p:ext uri="{BB962C8B-B14F-4D97-AF65-F5344CB8AC3E}">
        <p14:creationId xmlns:p14="http://schemas.microsoft.com/office/powerpoint/2010/main" val="24206852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7B858F-5997-554C-99C0-E4163737EAD6}"/>
              </a:ext>
            </a:extLst>
          </p:cNvPr>
          <p:cNvSpPr>
            <a:spLocks noGrp="1"/>
          </p:cNvSpPr>
          <p:nvPr>
            <p:ph type="title"/>
          </p:nvPr>
        </p:nvSpPr>
        <p:spPr/>
        <p:txBody>
          <a:bodyPr/>
          <a:lstStyle/>
          <a:p>
            <a:r>
              <a:rPr lang="zh-TW" altLang="en-US"/>
              <a:t>按一下以編輯母片標題樣式</a:t>
            </a:r>
            <a:endParaRPr lang="en-US"/>
          </a:p>
        </p:txBody>
      </p:sp>
      <p:sp>
        <p:nvSpPr>
          <p:cNvPr id="3" name="內容版面配置區 2">
            <a:extLst>
              <a:ext uri="{FF2B5EF4-FFF2-40B4-BE49-F238E27FC236}">
                <a16:creationId xmlns:a16="http://schemas.microsoft.com/office/drawing/2014/main" id="{DF231C1D-488D-6647-BCB4-C37AA0E3ACDC}"/>
              </a:ext>
            </a:extLst>
          </p:cNvPr>
          <p:cNvSpPr>
            <a:spLocks noGrp="1"/>
          </p:cNvSpPr>
          <p:nvPr>
            <p:ph sz="half" idx="1"/>
          </p:nvPr>
        </p:nvSpPr>
        <p:spPr>
          <a:xfrm>
            <a:off x="426719" y="1825625"/>
            <a:ext cx="5593081" cy="4038464"/>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內容版面配置區 3">
            <a:extLst>
              <a:ext uri="{FF2B5EF4-FFF2-40B4-BE49-F238E27FC236}">
                <a16:creationId xmlns:a16="http://schemas.microsoft.com/office/drawing/2014/main" id="{F3285D77-9E3A-0041-A698-B42D2C44017D}"/>
              </a:ext>
            </a:extLst>
          </p:cNvPr>
          <p:cNvSpPr>
            <a:spLocks noGrp="1"/>
          </p:cNvSpPr>
          <p:nvPr>
            <p:ph sz="half" idx="2"/>
          </p:nvPr>
        </p:nvSpPr>
        <p:spPr>
          <a:xfrm>
            <a:off x="6172200" y="1825625"/>
            <a:ext cx="5593080" cy="4038464"/>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頁尾版面配置區 5">
            <a:extLst>
              <a:ext uri="{FF2B5EF4-FFF2-40B4-BE49-F238E27FC236}">
                <a16:creationId xmlns:a16="http://schemas.microsoft.com/office/drawing/2014/main" id="{1BB536E6-0188-E44C-A12F-023342B0FA5F}"/>
              </a:ext>
            </a:extLst>
          </p:cNvPr>
          <p:cNvSpPr>
            <a:spLocks noGrp="1"/>
          </p:cNvSpPr>
          <p:nvPr>
            <p:ph type="ftr" sz="quarter" idx="11"/>
          </p:nvPr>
        </p:nvSpPr>
        <p:spPr/>
        <p:txBody>
          <a:bodyPr/>
          <a:lstStyle/>
          <a:p>
            <a:endParaRPr lang="en-US" dirty="0"/>
          </a:p>
        </p:txBody>
      </p:sp>
      <p:sp>
        <p:nvSpPr>
          <p:cNvPr id="7" name="投影片編號版面配置區 6">
            <a:extLst>
              <a:ext uri="{FF2B5EF4-FFF2-40B4-BE49-F238E27FC236}">
                <a16:creationId xmlns:a16="http://schemas.microsoft.com/office/drawing/2014/main" id="{6BB8BE02-4478-A749-B83A-0025C7DE6CC6}"/>
              </a:ext>
            </a:extLst>
          </p:cNvPr>
          <p:cNvSpPr>
            <a:spLocks noGrp="1"/>
          </p:cNvSpPr>
          <p:nvPr>
            <p:ph type="sldNum" sz="quarter" idx="12"/>
          </p:nvPr>
        </p:nvSpPr>
        <p:spPr/>
        <p:txBody>
          <a:bodyPr/>
          <a:lstStyle/>
          <a:p>
            <a:fld id="{0349E667-FAC9-A045-AD54-EB389857AF20}" type="slidenum">
              <a:rPr lang="en-US" smtClean="0"/>
              <a:pPr/>
              <a:t>‹#›</a:t>
            </a:fld>
            <a:endParaRPr lang="en-US" dirty="0"/>
          </a:p>
        </p:txBody>
      </p:sp>
      <p:sp>
        <p:nvSpPr>
          <p:cNvPr id="8" name="日期版面配置區 3">
            <a:extLst>
              <a:ext uri="{FF2B5EF4-FFF2-40B4-BE49-F238E27FC236}">
                <a16:creationId xmlns:a16="http://schemas.microsoft.com/office/drawing/2014/main" id="{6AF4BF98-8703-574B-B4D9-72613FFAA945}"/>
              </a:ext>
            </a:extLst>
          </p:cNvPr>
          <p:cNvSpPr>
            <a:spLocks noGrp="1"/>
          </p:cNvSpPr>
          <p:nvPr>
            <p:ph type="dt" sz="half" idx="13"/>
          </p:nvPr>
        </p:nvSpPr>
        <p:spPr>
          <a:xfrm>
            <a:off x="217713" y="599902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0E8093-B272-A846-A481-AA2E3C52F213}" type="datetime1">
              <a:rPr lang="zh-TW" altLang="en-US" smtClean="0"/>
              <a:pPr/>
              <a:t>2024/4/19</a:t>
            </a:fld>
            <a:endParaRPr lang="en-US" dirty="0"/>
          </a:p>
        </p:txBody>
      </p:sp>
    </p:spTree>
    <p:extLst>
      <p:ext uri="{BB962C8B-B14F-4D97-AF65-F5344CB8AC3E}">
        <p14:creationId xmlns:p14="http://schemas.microsoft.com/office/powerpoint/2010/main" val="909620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文字版面配置區 2">
            <a:extLst>
              <a:ext uri="{FF2B5EF4-FFF2-40B4-BE49-F238E27FC236}">
                <a16:creationId xmlns:a16="http://schemas.microsoft.com/office/drawing/2014/main" id="{657A667D-27D0-9E49-ACCF-80BC4824A128}"/>
              </a:ext>
            </a:extLst>
          </p:cNvPr>
          <p:cNvSpPr>
            <a:spLocks noGrp="1"/>
          </p:cNvSpPr>
          <p:nvPr>
            <p:ph type="body" idx="1"/>
          </p:nvPr>
        </p:nvSpPr>
        <p:spPr>
          <a:xfrm>
            <a:off x="418012" y="1690687"/>
            <a:ext cx="5579563"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18FD58A7-45D9-9248-8A21-61C40A556B05}"/>
              </a:ext>
            </a:extLst>
          </p:cNvPr>
          <p:cNvSpPr>
            <a:spLocks noGrp="1"/>
          </p:cNvSpPr>
          <p:nvPr>
            <p:ph sz="half" idx="2"/>
          </p:nvPr>
        </p:nvSpPr>
        <p:spPr>
          <a:xfrm>
            <a:off x="409306" y="2586446"/>
            <a:ext cx="5588269" cy="3309257"/>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文字版面配置區 4">
            <a:extLst>
              <a:ext uri="{FF2B5EF4-FFF2-40B4-BE49-F238E27FC236}">
                <a16:creationId xmlns:a16="http://schemas.microsoft.com/office/drawing/2014/main" id="{324A2626-D6C7-2641-AE7E-4D2B40501D62}"/>
              </a:ext>
            </a:extLst>
          </p:cNvPr>
          <p:cNvSpPr>
            <a:spLocks noGrp="1"/>
          </p:cNvSpPr>
          <p:nvPr>
            <p:ph type="body" sz="quarter" idx="3"/>
          </p:nvPr>
        </p:nvSpPr>
        <p:spPr>
          <a:xfrm>
            <a:off x="6172199" y="1690687"/>
            <a:ext cx="561049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F16E4D27-8A77-A448-8896-02DCB9BB83AC}"/>
              </a:ext>
            </a:extLst>
          </p:cNvPr>
          <p:cNvSpPr>
            <a:spLocks noGrp="1"/>
          </p:cNvSpPr>
          <p:nvPr>
            <p:ph sz="quarter" idx="4"/>
          </p:nvPr>
        </p:nvSpPr>
        <p:spPr>
          <a:xfrm>
            <a:off x="6172200" y="2586446"/>
            <a:ext cx="5601788" cy="3309257"/>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日期版面配置區 6">
            <a:extLst>
              <a:ext uri="{FF2B5EF4-FFF2-40B4-BE49-F238E27FC236}">
                <a16:creationId xmlns:a16="http://schemas.microsoft.com/office/drawing/2014/main" id="{8A3517A2-8F2F-5449-8AD5-DDCD4B1C5EC6}"/>
              </a:ext>
            </a:extLst>
          </p:cNvPr>
          <p:cNvSpPr>
            <a:spLocks noGrp="1"/>
          </p:cNvSpPr>
          <p:nvPr>
            <p:ph type="dt" sz="half" idx="10"/>
          </p:nvPr>
        </p:nvSpPr>
        <p:spPr/>
        <p:txBody>
          <a:bodyPr/>
          <a:lstStyle/>
          <a:p>
            <a:fld id="{E5BA9B22-2236-6947-965A-CCB2C8EFF424}" type="datetime1">
              <a:rPr lang="zh-TW" altLang="en-US" smtClean="0"/>
              <a:pPr/>
              <a:t>2024/4/19</a:t>
            </a:fld>
            <a:endParaRPr lang="en-US" dirty="0"/>
          </a:p>
        </p:txBody>
      </p:sp>
      <p:sp>
        <p:nvSpPr>
          <p:cNvPr id="8" name="頁尾版面配置區 7">
            <a:extLst>
              <a:ext uri="{FF2B5EF4-FFF2-40B4-BE49-F238E27FC236}">
                <a16:creationId xmlns:a16="http://schemas.microsoft.com/office/drawing/2014/main" id="{F4614AB1-745A-5945-AE6E-5FC8F4D418E9}"/>
              </a:ext>
            </a:extLst>
          </p:cNvPr>
          <p:cNvSpPr>
            <a:spLocks noGrp="1"/>
          </p:cNvSpPr>
          <p:nvPr>
            <p:ph type="ftr" sz="quarter" idx="11"/>
          </p:nvPr>
        </p:nvSpPr>
        <p:spPr/>
        <p:txBody>
          <a:bodyPr/>
          <a:lstStyle/>
          <a:p>
            <a:endParaRPr lang="en-US" dirty="0"/>
          </a:p>
        </p:txBody>
      </p:sp>
      <p:sp>
        <p:nvSpPr>
          <p:cNvPr id="9" name="投影片編號版面配置區 8">
            <a:extLst>
              <a:ext uri="{FF2B5EF4-FFF2-40B4-BE49-F238E27FC236}">
                <a16:creationId xmlns:a16="http://schemas.microsoft.com/office/drawing/2014/main" id="{3DF85DCB-E087-634C-B5CE-F0DC2BDFFC33}"/>
              </a:ext>
            </a:extLst>
          </p:cNvPr>
          <p:cNvSpPr>
            <a:spLocks noGrp="1"/>
          </p:cNvSpPr>
          <p:nvPr>
            <p:ph type="sldNum" sz="quarter" idx="12"/>
          </p:nvPr>
        </p:nvSpPr>
        <p:spPr/>
        <p:txBody>
          <a:bodyPr/>
          <a:lstStyle/>
          <a:p>
            <a:fld id="{0349E667-FAC9-A045-AD54-EB389857AF20}" type="slidenum">
              <a:rPr lang="en-US" smtClean="0"/>
              <a:pPr/>
              <a:t>‹#›</a:t>
            </a:fld>
            <a:endParaRPr lang="en-US" dirty="0"/>
          </a:p>
        </p:txBody>
      </p:sp>
      <p:sp>
        <p:nvSpPr>
          <p:cNvPr id="10" name="標題 1">
            <a:extLst>
              <a:ext uri="{FF2B5EF4-FFF2-40B4-BE49-F238E27FC236}">
                <a16:creationId xmlns:a16="http://schemas.microsoft.com/office/drawing/2014/main" id="{B3769621-0325-524B-8B09-9D14FFDCFB40}"/>
              </a:ext>
            </a:extLst>
          </p:cNvPr>
          <p:cNvSpPr>
            <a:spLocks noGrp="1"/>
          </p:cNvSpPr>
          <p:nvPr>
            <p:ph type="title"/>
          </p:nvPr>
        </p:nvSpPr>
        <p:spPr>
          <a:xfrm>
            <a:off x="426719" y="493849"/>
            <a:ext cx="11347269" cy="1196839"/>
          </a:xfrm>
        </p:spPr>
        <p:txBody>
          <a:bodyPr/>
          <a:lstStyle/>
          <a:p>
            <a:r>
              <a:rPr lang="zh-TW" altLang="en-US"/>
              <a:t>按一下以編輯母片標題樣式</a:t>
            </a:r>
            <a:endParaRPr lang="en-US"/>
          </a:p>
        </p:txBody>
      </p:sp>
    </p:spTree>
    <p:extLst>
      <p:ext uri="{BB962C8B-B14F-4D97-AF65-F5344CB8AC3E}">
        <p14:creationId xmlns:p14="http://schemas.microsoft.com/office/powerpoint/2010/main" val="39676205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02B2140-2C86-1F47-9388-E705900982C2}"/>
              </a:ext>
            </a:extLst>
          </p:cNvPr>
          <p:cNvSpPr>
            <a:spLocks noGrp="1"/>
          </p:cNvSpPr>
          <p:nvPr>
            <p:ph type="title"/>
          </p:nvPr>
        </p:nvSpPr>
        <p:spPr/>
        <p:txBody>
          <a:bodyPr/>
          <a:lstStyle/>
          <a:p>
            <a:r>
              <a:rPr lang="zh-TW" altLang="en-US"/>
              <a:t>按一下以編輯母片標題樣式</a:t>
            </a:r>
            <a:endParaRPr lang="en-US"/>
          </a:p>
        </p:txBody>
      </p:sp>
      <p:sp>
        <p:nvSpPr>
          <p:cNvPr id="3" name="日期版面配置區 2">
            <a:extLst>
              <a:ext uri="{FF2B5EF4-FFF2-40B4-BE49-F238E27FC236}">
                <a16:creationId xmlns:a16="http://schemas.microsoft.com/office/drawing/2014/main" id="{8219911B-1809-8E4B-A371-DB63522C81EA}"/>
              </a:ext>
            </a:extLst>
          </p:cNvPr>
          <p:cNvSpPr>
            <a:spLocks noGrp="1"/>
          </p:cNvSpPr>
          <p:nvPr>
            <p:ph type="dt" sz="half" idx="10"/>
          </p:nvPr>
        </p:nvSpPr>
        <p:spPr/>
        <p:txBody>
          <a:bodyPr/>
          <a:lstStyle/>
          <a:p>
            <a:fld id="{719400BD-B231-5847-B0EB-FF0F3D6C19AB}" type="datetime1">
              <a:rPr lang="zh-TW" altLang="en-US" smtClean="0"/>
              <a:pPr/>
              <a:t>2024/4/19</a:t>
            </a:fld>
            <a:endParaRPr lang="en-US" dirty="0"/>
          </a:p>
        </p:txBody>
      </p:sp>
      <p:sp>
        <p:nvSpPr>
          <p:cNvPr id="4" name="頁尾版面配置區 3">
            <a:extLst>
              <a:ext uri="{FF2B5EF4-FFF2-40B4-BE49-F238E27FC236}">
                <a16:creationId xmlns:a16="http://schemas.microsoft.com/office/drawing/2014/main" id="{D1BD71DF-4B0E-9947-8335-58BB855FFF32}"/>
              </a:ext>
            </a:extLst>
          </p:cNvPr>
          <p:cNvSpPr>
            <a:spLocks noGrp="1"/>
          </p:cNvSpPr>
          <p:nvPr>
            <p:ph type="ftr" sz="quarter" idx="11"/>
          </p:nvPr>
        </p:nvSpPr>
        <p:spPr/>
        <p:txBody>
          <a:bodyPr/>
          <a:lstStyle/>
          <a:p>
            <a:endParaRPr lang="en-US" dirty="0"/>
          </a:p>
        </p:txBody>
      </p:sp>
      <p:sp>
        <p:nvSpPr>
          <p:cNvPr id="5" name="投影片編號版面配置區 4">
            <a:extLst>
              <a:ext uri="{FF2B5EF4-FFF2-40B4-BE49-F238E27FC236}">
                <a16:creationId xmlns:a16="http://schemas.microsoft.com/office/drawing/2014/main" id="{76F1EE2E-E3DC-2745-9631-DB9CD8325B07}"/>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7778159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空白">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標題 1">
            <a:extLst>
              <a:ext uri="{FF2B5EF4-FFF2-40B4-BE49-F238E27FC236}">
                <a16:creationId xmlns:a16="http://schemas.microsoft.com/office/drawing/2014/main" id="{584CD582-2B3B-5246-AF03-638449050EA8}"/>
              </a:ext>
            </a:extLst>
          </p:cNvPr>
          <p:cNvSpPr>
            <a:spLocks noGrp="1"/>
          </p:cNvSpPr>
          <p:nvPr>
            <p:ph type="title"/>
          </p:nvPr>
        </p:nvSpPr>
        <p:spPr>
          <a:xfrm>
            <a:off x="809897" y="3143793"/>
            <a:ext cx="10537553" cy="705396"/>
          </a:xfrm>
        </p:spPr>
        <p:txBody>
          <a:bodyPr anchor="t">
            <a:normAutofit/>
          </a:bodyPr>
          <a:lstStyle>
            <a:lvl1pPr>
              <a:defRPr sz="4000">
                <a:solidFill>
                  <a:schemeClr val="bg1"/>
                </a:solidFill>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55582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F9DCAC0-CE98-9448-AD55-CCACDB0CB203}"/>
              </a:ext>
            </a:extLst>
          </p:cNvPr>
          <p:cNvSpPr>
            <a:spLocks noGrp="1"/>
          </p:cNvSpPr>
          <p:nvPr>
            <p:ph type="title"/>
          </p:nvPr>
        </p:nvSpPr>
        <p:spPr>
          <a:xfrm>
            <a:off x="422365" y="146297"/>
            <a:ext cx="11347269" cy="1196839"/>
          </a:xfrm>
        </p:spPr>
        <p:txBody>
          <a:bodyPr/>
          <a:lstStyle>
            <a:lvl1pPr>
              <a:defRPr b="1"/>
            </a:lvl1pPr>
          </a:lstStyle>
          <a:p>
            <a:r>
              <a:rPr lang="zh-TW" altLang="en-US" dirty="0"/>
              <a:t>按一下以編輯母片標題樣式</a:t>
            </a:r>
            <a:endParaRPr lang="en-US" dirty="0"/>
          </a:p>
        </p:txBody>
      </p:sp>
      <p:sp>
        <p:nvSpPr>
          <p:cNvPr id="3" name="內容版面配置區 2">
            <a:extLst>
              <a:ext uri="{FF2B5EF4-FFF2-40B4-BE49-F238E27FC236}">
                <a16:creationId xmlns:a16="http://schemas.microsoft.com/office/drawing/2014/main" id="{E740308F-5E98-0C41-95ED-9B2A1C0333D7}"/>
              </a:ext>
            </a:extLst>
          </p:cNvPr>
          <p:cNvSpPr>
            <a:spLocks noGrp="1"/>
          </p:cNvSpPr>
          <p:nvPr>
            <p:ph idx="1"/>
          </p:nvPr>
        </p:nvSpPr>
        <p:spPr>
          <a:xfrm>
            <a:off x="426719" y="1512277"/>
            <a:ext cx="11347269" cy="430504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日期版面配置區 3">
            <a:extLst>
              <a:ext uri="{FF2B5EF4-FFF2-40B4-BE49-F238E27FC236}">
                <a16:creationId xmlns:a16="http://schemas.microsoft.com/office/drawing/2014/main" id="{A8F76CB3-BD19-8141-A62F-16C35617FB82}"/>
              </a:ext>
            </a:extLst>
          </p:cNvPr>
          <p:cNvSpPr>
            <a:spLocks noGrp="1"/>
          </p:cNvSpPr>
          <p:nvPr>
            <p:ph type="dt" sz="half" idx="10"/>
          </p:nvPr>
        </p:nvSpPr>
        <p:spPr/>
        <p:txBody>
          <a:bodyPr/>
          <a:lstStyle/>
          <a:p>
            <a:fld id="{684FBE4F-CF76-4593-801A-5CF7ADDF306A}"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249782F5-71C8-3844-A281-B8D2734D16C3}"/>
              </a:ext>
            </a:extLst>
          </p:cNvPr>
          <p:cNvSpPr>
            <a:spLocks noGrp="1"/>
          </p:cNvSpPr>
          <p:nvPr>
            <p:ph type="ftr" sz="quarter" idx="11"/>
          </p:nvPr>
        </p:nvSpPr>
        <p:spPr/>
        <p:txBody>
          <a:bodyPr/>
          <a:lstStyle/>
          <a:p>
            <a:endParaRPr lang="en-US" dirty="0"/>
          </a:p>
        </p:txBody>
      </p:sp>
      <p:sp>
        <p:nvSpPr>
          <p:cNvPr id="6" name="投影片編號版面配置區 5">
            <a:extLst>
              <a:ext uri="{FF2B5EF4-FFF2-40B4-BE49-F238E27FC236}">
                <a16:creationId xmlns:a16="http://schemas.microsoft.com/office/drawing/2014/main" id="{E1B56493-DFC2-7846-B1E6-20FD314A689D}"/>
              </a:ext>
            </a:extLst>
          </p:cNvPr>
          <p:cNvSpPr>
            <a:spLocks noGrp="1"/>
          </p:cNvSpPr>
          <p:nvPr>
            <p:ph type="sldNum" sz="quarter" idx="12"/>
          </p:nvPr>
        </p:nvSpPr>
        <p:spPr>
          <a:xfrm>
            <a:off x="10691460" y="5999026"/>
            <a:ext cx="1282826" cy="365125"/>
          </a:xfrm>
          <a:solidFill>
            <a:schemeClr val="bg1"/>
          </a:solidFill>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9312460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242041C-4555-3647-9DCF-83BFFD8D5A78}"/>
              </a:ext>
            </a:extLst>
          </p:cNvPr>
          <p:cNvSpPr>
            <a:spLocks noGrp="1"/>
          </p:cNvSpPr>
          <p:nvPr>
            <p:ph type="title"/>
          </p:nvPr>
        </p:nvSpPr>
        <p:spPr>
          <a:xfrm>
            <a:off x="400833" y="457200"/>
            <a:ext cx="4777239" cy="1600200"/>
          </a:xfrm>
        </p:spPr>
        <p:txBody>
          <a:bodyPr anchor="b"/>
          <a:lstStyle>
            <a:lvl1pPr>
              <a:defRPr sz="3200"/>
            </a:lvl1pPr>
          </a:lstStyle>
          <a:p>
            <a:r>
              <a:rPr lang="zh-TW" altLang="en-US"/>
              <a:t>按一下以編輯母片標題樣式</a:t>
            </a:r>
            <a:endParaRPr lang="en-US"/>
          </a:p>
        </p:txBody>
      </p:sp>
      <p:sp>
        <p:nvSpPr>
          <p:cNvPr id="3" name="內容版面配置區 2">
            <a:extLst>
              <a:ext uri="{FF2B5EF4-FFF2-40B4-BE49-F238E27FC236}">
                <a16:creationId xmlns:a16="http://schemas.microsoft.com/office/drawing/2014/main" id="{A4A84534-6AC7-2D45-BDA2-DF18C84DFC10}"/>
              </a:ext>
            </a:extLst>
          </p:cNvPr>
          <p:cNvSpPr>
            <a:spLocks noGrp="1"/>
          </p:cNvSpPr>
          <p:nvPr>
            <p:ph idx="1"/>
          </p:nvPr>
        </p:nvSpPr>
        <p:spPr>
          <a:xfrm>
            <a:off x="5298510" y="987425"/>
            <a:ext cx="6694226" cy="45926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文字版面配置區 3">
            <a:extLst>
              <a:ext uri="{FF2B5EF4-FFF2-40B4-BE49-F238E27FC236}">
                <a16:creationId xmlns:a16="http://schemas.microsoft.com/office/drawing/2014/main" id="{15B64582-2FC8-404D-8DFA-D4B2785FD45F}"/>
              </a:ext>
            </a:extLst>
          </p:cNvPr>
          <p:cNvSpPr>
            <a:spLocks noGrp="1"/>
          </p:cNvSpPr>
          <p:nvPr>
            <p:ph type="body" sz="half" idx="2"/>
          </p:nvPr>
        </p:nvSpPr>
        <p:spPr>
          <a:xfrm>
            <a:off x="400833" y="2057400"/>
            <a:ext cx="4777239" cy="35918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6" name="頁尾版面配置區 5">
            <a:extLst>
              <a:ext uri="{FF2B5EF4-FFF2-40B4-BE49-F238E27FC236}">
                <a16:creationId xmlns:a16="http://schemas.microsoft.com/office/drawing/2014/main" id="{7441E1AC-5160-5E4E-A63D-44E4DFD847A6}"/>
              </a:ext>
            </a:extLst>
          </p:cNvPr>
          <p:cNvSpPr>
            <a:spLocks noGrp="1"/>
          </p:cNvSpPr>
          <p:nvPr>
            <p:ph type="ftr" sz="quarter" idx="11"/>
          </p:nvPr>
        </p:nvSpPr>
        <p:spPr>
          <a:xfrm>
            <a:off x="3718552" y="5999026"/>
            <a:ext cx="4754895" cy="365125"/>
          </a:xfrm>
        </p:spPr>
        <p:txBody>
          <a:bodyPr/>
          <a:lstStyle/>
          <a:p>
            <a:endParaRPr lang="en-US" dirty="0"/>
          </a:p>
        </p:txBody>
      </p:sp>
      <p:sp>
        <p:nvSpPr>
          <p:cNvPr id="8" name="日期版面配置區 3">
            <a:extLst>
              <a:ext uri="{FF2B5EF4-FFF2-40B4-BE49-F238E27FC236}">
                <a16:creationId xmlns:a16="http://schemas.microsoft.com/office/drawing/2014/main" id="{3500ED31-8B86-D547-B874-5E3836E365DA}"/>
              </a:ext>
            </a:extLst>
          </p:cNvPr>
          <p:cNvSpPr>
            <a:spLocks noGrp="1"/>
          </p:cNvSpPr>
          <p:nvPr>
            <p:ph type="dt" sz="half" idx="13"/>
          </p:nvPr>
        </p:nvSpPr>
        <p:spPr>
          <a:xfrm>
            <a:off x="217713" y="5999026"/>
            <a:ext cx="290866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0E8093-B272-A846-A481-AA2E3C52F213}" type="datetime1">
              <a:rPr lang="zh-TW" altLang="en-US" smtClean="0"/>
              <a:pPr/>
              <a:t>2024/4/19</a:t>
            </a:fld>
            <a:endParaRPr lang="en-US" dirty="0"/>
          </a:p>
        </p:txBody>
      </p:sp>
      <p:sp>
        <p:nvSpPr>
          <p:cNvPr id="9" name="投影片編號版面配置區 5">
            <a:extLst>
              <a:ext uri="{FF2B5EF4-FFF2-40B4-BE49-F238E27FC236}">
                <a16:creationId xmlns:a16="http://schemas.microsoft.com/office/drawing/2014/main" id="{FB34799C-5309-EE4D-915B-7AE43D5A6BCC}"/>
              </a:ext>
            </a:extLst>
          </p:cNvPr>
          <p:cNvSpPr>
            <a:spLocks noGrp="1"/>
          </p:cNvSpPr>
          <p:nvPr>
            <p:ph type="sldNum" sz="quarter" idx="4"/>
          </p:nvPr>
        </p:nvSpPr>
        <p:spPr>
          <a:xfrm>
            <a:off x="9111804" y="5999026"/>
            <a:ext cx="286248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32115187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3AB3A7-0205-714A-BAF6-73B441594E80}"/>
              </a:ext>
            </a:extLst>
          </p:cNvPr>
          <p:cNvSpPr>
            <a:spLocks noGrp="1"/>
          </p:cNvSpPr>
          <p:nvPr>
            <p:ph type="title"/>
          </p:nvPr>
        </p:nvSpPr>
        <p:spPr>
          <a:xfrm>
            <a:off x="418012" y="236637"/>
            <a:ext cx="4545874" cy="1820763"/>
          </a:xfrm>
        </p:spPr>
        <p:txBody>
          <a:bodyPr anchor="b"/>
          <a:lstStyle>
            <a:lvl1pPr>
              <a:defRPr sz="3200"/>
            </a:lvl1pPr>
          </a:lstStyle>
          <a:p>
            <a:r>
              <a:rPr lang="zh-TW" altLang="en-US" dirty="0"/>
              <a:t>按一下以編輯母片標題樣式</a:t>
            </a:r>
            <a:endParaRPr lang="en-US" dirty="0"/>
          </a:p>
        </p:txBody>
      </p:sp>
      <p:sp>
        <p:nvSpPr>
          <p:cNvPr id="3" name="圖片版面配置區 2">
            <a:extLst>
              <a:ext uri="{FF2B5EF4-FFF2-40B4-BE49-F238E27FC236}">
                <a16:creationId xmlns:a16="http://schemas.microsoft.com/office/drawing/2014/main" id="{1CE53C53-46A5-4447-A7E5-8D606CD0E71B}"/>
              </a:ext>
            </a:extLst>
          </p:cNvPr>
          <p:cNvSpPr>
            <a:spLocks noGrp="1"/>
          </p:cNvSpPr>
          <p:nvPr>
            <p:ph type="pic" idx="1"/>
          </p:nvPr>
        </p:nvSpPr>
        <p:spPr>
          <a:xfrm>
            <a:off x="5183188" y="236637"/>
            <a:ext cx="6791098" cy="562441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文字版面配置區 3">
            <a:extLst>
              <a:ext uri="{FF2B5EF4-FFF2-40B4-BE49-F238E27FC236}">
                <a16:creationId xmlns:a16="http://schemas.microsoft.com/office/drawing/2014/main" id="{0D3ADF33-74B0-4B42-824C-A0BA376E7F91}"/>
              </a:ext>
            </a:extLst>
          </p:cNvPr>
          <p:cNvSpPr>
            <a:spLocks noGrp="1"/>
          </p:cNvSpPr>
          <p:nvPr>
            <p:ph type="body" sz="half" idx="2"/>
          </p:nvPr>
        </p:nvSpPr>
        <p:spPr>
          <a:xfrm>
            <a:off x="418012" y="2057400"/>
            <a:ext cx="4545874"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dirty="0"/>
              <a:t>按一下以編輯母片文字樣式</a:t>
            </a:r>
          </a:p>
        </p:txBody>
      </p:sp>
      <p:sp>
        <p:nvSpPr>
          <p:cNvPr id="5" name="日期版面配置區 4">
            <a:extLst>
              <a:ext uri="{FF2B5EF4-FFF2-40B4-BE49-F238E27FC236}">
                <a16:creationId xmlns:a16="http://schemas.microsoft.com/office/drawing/2014/main" id="{154DF505-CA79-6246-AFDB-A5027EBC9E2F}"/>
              </a:ext>
            </a:extLst>
          </p:cNvPr>
          <p:cNvSpPr>
            <a:spLocks noGrp="1"/>
          </p:cNvSpPr>
          <p:nvPr>
            <p:ph type="dt" sz="half" idx="10"/>
          </p:nvPr>
        </p:nvSpPr>
        <p:spPr/>
        <p:txBody>
          <a:bodyPr/>
          <a:lstStyle/>
          <a:p>
            <a:fld id="{B5BCB7E4-3046-1A4D-99B7-9DE3B39D39E7}" type="datetime1">
              <a:rPr lang="zh-TW" altLang="en-US" smtClean="0"/>
              <a:pPr/>
              <a:t>2024/4/19</a:t>
            </a:fld>
            <a:endParaRPr lang="en-US" dirty="0"/>
          </a:p>
        </p:txBody>
      </p:sp>
      <p:sp>
        <p:nvSpPr>
          <p:cNvPr id="6" name="頁尾版面配置區 5">
            <a:extLst>
              <a:ext uri="{FF2B5EF4-FFF2-40B4-BE49-F238E27FC236}">
                <a16:creationId xmlns:a16="http://schemas.microsoft.com/office/drawing/2014/main" id="{E1875BFF-B99F-AA4F-8618-6C78C3F98CC4}"/>
              </a:ext>
            </a:extLst>
          </p:cNvPr>
          <p:cNvSpPr>
            <a:spLocks noGrp="1"/>
          </p:cNvSpPr>
          <p:nvPr>
            <p:ph type="ftr" sz="quarter" idx="11"/>
          </p:nvPr>
        </p:nvSpPr>
        <p:spPr/>
        <p:txBody>
          <a:bodyPr/>
          <a:lstStyle/>
          <a:p>
            <a:endParaRPr lang="en-US" dirty="0"/>
          </a:p>
        </p:txBody>
      </p:sp>
      <p:sp>
        <p:nvSpPr>
          <p:cNvPr id="7" name="投影片編號版面配置區 6">
            <a:extLst>
              <a:ext uri="{FF2B5EF4-FFF2-40B4-BE49-F238E27FC236}">
                <a16:creationId xmlns:a16="http://schemas.microsoft.com/office/drawing/2014/main" id="{428E479A-E233-0642-AE86-D938A5786B66}"/>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9612854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9C7D0A7-BFB3-D74A-8EF7-1C18BF1D5458}"/>
              </a:ext>
            </a:extLst>
          </p:cNvPr>
          <p:cNvSpPr>
            <a:spLocks noGrp="1"/>
          </p:cNvSpPr>
          <p:nvPr>
            <p:ph type="title"/>
          </p:nvPr>
        </p:nvSpPr>
        <p:spPr/>
        <p:txBody>
          <a:bodyPr/>
          <a:lstStyle/>
          <a:p>
            <a:r>
              <a:rPr lang="zh-TW" altLang="en-US"/>
              <a:t>按一下以編輯母片標題樣式</a:t>
            </a:r>
            <a:endParaRPr lang="en-US"/>
          </a:p>
        </p:txBody>
      </p:sp>
      <p:sp>
        <p:nvSpPr>
          <p:cNvPr id="3" name="直排文字版面配置區 2">
            <a:extLst>
              <a:ext uri="{FF2B5EF4-FFF2-40B4-BE49-F238E27FC236}">
                <a16:creationId xmlns:a16="http://schemas.microsoft.com/office/drawing/2014/main" id="{19B70A2C-1C6E-7145-8962-08B2E77EF5F0}"/>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日期版面配置區 3">
            <a:extLst>
              <a:ext uri="{FF2B5EF4-FFF2-40B4-BE49-F238E27FC236}">
                <a16:creationId xmlns:a16="http://schemas.microsoft.com/office/drawing/2014/main" id="{2D7B7AA0-1146-E544-ADDE-E94BCCF5C9DF}"/>
              </a:ext>
            </a:extLst>
          </p:cNvPr>
          <p:cNvSpPr>
            <a:spLocks noGrp="1"/>
          </p:cNvSpPr>
          <p:nvPr>
            <p:ph type="dt" sz="half" idx="10"/>
          </p:nvPr>
        </p:nvSpPr>
        <p:spPr/>
        <p:txBody>
          <a:bodyPr/>
          <a:lstStyle/>
          <a:p>
            <a:fld id="{861CA7B9-C259-5C41-B9CD-D4ADC44CB6D0}"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5B10471D-1178-7447-818E-9F5F70A89864}"/>
              </a:ext>
            </a:extLst>
          </p:cNvPr>
          <p:cNvSpPr>
            <a:spLocks noGrp="1"/>
          </p:cNvSpPr>
          <p:nvPr>
            <p:ph type="ftr" sz="quarter" idx="11"/>
          </p:nvPr>
        </p:nvSpPr>
        <p:spPr/>
        <p:txBody>
          <a:bodyPr/>
          <a:lstStyle/>
          <a:p>
            <a:endParaRPr lang="en-US" dirty="0"/>
          </a:p>
        </p:txBody>
      </p:sp>
      <p:sp>
        <p:nvSpPr>
          <p:cNvPr id="6" name="投影片編號版面配置區 5">
            <a:extLst>
              <a:ext uri="{FF2B5EF4-FFF2-40B4-BE49-F238E27FC236}">
                <a16:creationId xmlns:a16="http://schemas.microsoft.com/office/drawing/2014/main" id="{D97316BB-D08F-684F-B785-367484F72E80}"/>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9932424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D12F1EE8-0257-B04D-8E8F-CAD90CA5867F}"/>
              </a:ext>
            </a:extLst>
          </p:cNvPr>
          <p:cNvSpPr>
            <a:spLocks noGrp="1"/>
          </p:cNvSpPr>
          <p:nvPr>
            <p:ph type="title" orient="vert"/>
          </p:nvPr>
        </p:nvSpPr>
        <p:spPr>
          <a:xfrm>
            <a:off x="8724900" y="365125"/>
            <a:ext cx="3249386" cy="5521869"/>
          </a:xfrm>
        </p:spPr>
        <p:txBody>
          <a:bodyPr vert="eaVert"/>
          <a:lstStyle/>
          <a:p>
            <a:r>
              <a:rPr lang="zh-TW" altLang="en-US" dirty="0"/>
              <a:t>按一下以編輯母片標題樣式</a:t>
            </a:r>
            <a:endParaRPr lang="en-US" dirty="0"/>
          </a:p>
        </p:txBody>
      </p:sp>
      <p:sp>
        <p:nvSpPr>
          <p:cNvPr id="3" name="直排文字版面配置區 2">
            <a:extLst>
              <a:ext uri="{FF2B5EF4-FFF2-40B4-BE49-F238E27FC236}">
                <a16:creationId xmlns:a16="http://schemas.microsoft.com/office/drawing/2014/main" id="{47DFED66-9516-CD46-8379-9EB104BC86E2}"/>
              </a:ext>
            </a:extLst>
          </p:cNvPr>
          <p:cNvSpPr>
            <a:spLocks noGrp="1"/>
          </p:cNvSpPr>
          <p:nvPr>
            <p:ph type="body" orient="vert" idx="1"/>
          </p:nvPr>
        </p:nvSpPr>
        <p:spPr>
          <a:xfrm>
            <a:off x="217714" y="365125"/>
            <a:ext cx="8392886" cy="5521869"/>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日期版面配置區 3">
            <a:extLst>
              <a:ext uri="{FF2B5EF4-FFF2-40B4-BE49-F238E27FC236}">
                <a16:creationId xmlns:a16="http://schemas.microsoft.com/office/drawing/2014/main" id="{A7F871B7-EF9E-CF4E-823C-C06F59A54972}"/>
              </a:ext>
            </a:extLst>
          </p:cNvPr>
          <p:cNvSpPr>
            <a:spLocks noGrp="1"/>
          </p:cNvSpPr>
          <p:nvPr>
            <p:ph type="dt" sz="half" idx="10"/>
          </p:nvPr>
        </p:nvSpPr>
        <p:spPr/>
        <p:txBody>
          <a:bodyPr/>
          <a:lstStyle/>
          <a:p>
            <a:fld id="{466663F4-52BA-BD4E-8C7A-444582C584F1}"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320646C1-F7A4-D940-8652-CBC087BAD2F6}"/>
              </a:ext>
            </a:extLst>
          </p:cNvPr>
          <p:cNvSpPr>
            <a:spLocks noGrp="1"/>
          </p:cNvSpPr>
          <p:nvPr>
            <p:ph type="ftr" sz="quarter" idx="11"/>
          </p:nvPr>
        </p:nvSpPr>
        <p:spPr/>
        <p:txBody>
          <a:bodyPr/>
          <a:lstStyle/>
          <a:p>
            <a:endParaRPr lang="en-US" dirty="0"/>
          </a:p>
        </p:txBody>
      </p:sp>
      <p:sp>
        <p:nvSpPr>
          <p:cNvPr id="6" name="投影片編號版面配置區 5">
            <a:extLst>
              <a:ext uri="{FF2B5EF4-FFF2-40B4-BE49-F238E27FC236}">
                <a16:creationId xmlns:a16="http://schemas.microsoft.com/office/drawing/2014/main" id="{6FA0A412-37B6-7E42-8F39-9DE6C18CAE08}"/>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8863007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95D1ED6-8A62-374F-93FC-1B5847638C12}"/>
              </a:ext>
            </a:extLst>
          </p:cNvPr>
          <p:cNvSpPr>
            <a:spLocks noGrp="1"/>
          </p:cNvSpPr>
          <p:nvPr>
            <p:ph type="title"/>
          </p:nvPr>
        </p:nvSpPr>
        <p:spPr>
          <a:xfrm>
            <a:off x="809897" y="2002971"/>
            <a:ext cx="10537553" cy="705396"/>
          </a:xfrm>
        </p:spPr>
        <p:txBody>
          <a:bodyPr anchor="t">
            <a:normAutofit/>
          </a:bodyPr>
          <a:lstStyle>
            <a:lvl1pPr>
              <a:defRPr sz="4000">
                <a:solidFill>
                  <a:schemeClr val="bg1"/>
                </a:solidFill>
              </a:defRPr>
            </a:lvl1pPr>
          </a:lstStyle>
          <a:p>
            <a:r>
              <a:rPr lang="zh-TW" altLang="en-US" dirty="0"/>
              <a:t>按一下以編輯母片標題樣式</a:t>
            </a:r>
            <a:endParaRPr lang="en-US" dirty="0"/>
          </a:p>
        </p:txBody>
      </p:sp>
      <p:sp>
        <p:nvSpPr>
          <p:cNvPr id="3" name="文字版面配置區 2">
            <a:extLst>
              <a:ext uri="{FF2B5EF4-FFF2-40B4-BE49-F238E27FC236}">
                <a16:creationId xmlns:a16="http://schemas.microsoft.com/office/drawing/2014/main" id="{5378E8BD-7AE2-B047-9E5C-F740AC6D1359}"/>
              </a:ext>
            </a:extLst>
          </p:cNvPr>
          <p:cNvSpPr>
            <a:spLocks noGrp="1"/>
          </p:cNvSpPr>
          <p:nvPr>
            <p:ph type="body" idx="1"/>
          </p:nvPr>
        </p:nvSpPr>
        <p:spPr>
          <a:xfrm>
            <a:off x="809897" y="3030630"/>
            <a:ext cx="10515600" cy="461508"/>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dirty="0"/>
              <a:t>按一下以編輯母片文字樣式</a:t>
            </a:r>
          </a:p>
        </p:txBody>
      </p:sp>
    </p:spTree>
    <p:extLst>
      <p:ext uri="{BB962C8B-B14F-4D97-AF65-F5344CB8AC3E}">
        <p14:creationId xmlns:p14="http://schemas.microsoft.com/office/powerpoint/2010/main" val="38795183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7B858F-5997-554C-99C0-E4163737EAD6}"/>
              </a:ext>
            </a:extLst>
          </p:cNvPr>
          <p:cNvSpPr>
            <a:spLocks noGrp="1"/>
          </p:cNvSpPr>
          <p:nvPr>
            <p:ph type="title"/>
          </p:nvPr>
        </p:nvSpPr>
        <p:spPr/>
        <p:txBody>
          <a:bodyPr/>
          <a:lstStyle/>
          <a:p>
            <a:r>
              <a:rPr lang="zh-TW" altLang="en-US"/>
              <a:t>按一下以編輯母片標題樣式</a:t>
            </a:r>
            <a:endParaRPr lang="en-US"/>
          </a:p>
        </p:txBody>
      </p:sp>
      <p:sp>
        <p:nvSpPr>
          <p:cNvPr id="3" name="內容版面配置區 2">
            <a:extLst>
              <a:ext uri="{FF2B5EF4-FFF2-40B4-BE49-F238E27FC236}">
                <a16:creationId xmlns:a16="http://schemas.microsoft.com/office/drawing/2014/main" id="{DF231C1D-488D-6647-BCB4-C37AA0E3ACDC}"/>
              </a:ext>
            </a:extLst>
          </p:cNvPr>
          <p:cNvSpPr>
            <a:spLocks noGrp="1"/>
          </p:cNvSpPr>
          <p:nvPr>
            <p:ph sz="half" idx="1"/>
          </p:nvPr>
        </p:nvSpPr>
        <p:spPr>
          <a:xfrm>
            <a:off x="426719" y="1825625"/>
            <a:ext cx="5593081" cy="4038464"/>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內容版面配置區 3">
            <a:extLst>
              <a:ext uri="{FF2B5EF4-FFF2-40B4-BE49-F238E27FC236}">
                <a16:creationId xmlns:a16="http://schemas.microsoft.com/office/drawing/2014/main" id="{F3285D77-9E3A-0041-A698-B42D2C44017D}"/>
              </a:ext>
            </a:extLst>
          </p:cNvPr>
          <p:cNvSpPr>
            <a:spLocks noGrp="1"/>
          </p:cNvSpPr>
          <p:nvPr>
            <p:ph sz="half" idx="2"/>
          </p:nvPr>
        </p:nvSpPr>
        <p:spPr>
          <a:xfrm>
            <a:off x="6172200" y="1825625"/>
            <a:ext cx="5593080" cy="4038464"/>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頁尾版面配置區 5">
            <a:extLst>
              <a:ext uri="{FF2B5EF4-FFF2-40B4-BE49-F238E27FC236}">
                <a16:creationId xmlns:a16="http://schemas.microsoft.com/office/drawing/2014/main" id="{1BB536E6-0188-E44C-A12F-023342B0FA5F}"/>
              </a:ext>
            </a:extLst>
          </p:cNvPr>
          <p:cNvSpPr>
            <a:spLocks noGrp="1"/>
          </p:cNvSpPr>
          <p:nvPr>
            <p:ph type="ftr" sz="quarter" idx="11"/>
          </p:nvPr>
        </p:nvSpPr>
        <p:spPr/>
        <p:txBody>
          <a:bodyPr/>
          <a:lstStyle/>
          <a:p>
            <a:endParaRPr lang="en-US" dirty="0"/>
          </a:p>
        </p:txBody>
      </p:sp>
      <p:sp>
        <p:nvSpPr>
          <p:cNvPr id="7" name="投影片編號版面配置區 6">
            <a:extLst>
              <a:ext uri="{FF2B5EF4-FFF2-40B4-BE49-F238E27FC236}">
                <a16:creationId xmlns:a16="http://schemas.microsoft.com/office/drawing/2014/main" id="{6BB8BE02-4478-A749-B83A-0025C7DE6CC6}"/>
              </a:ext>
            </a:extLst>
          </p:cNvPr>
          <p:cNvSpPr>
            <a:spLocks noGrp="1"/>
          </p:cNvSpPr>
          <p:nvPr>
            <p:ph type="sldNum" sz="quarter" idx="12"/>
          </p:nvPr>
        </p:nvSpPr>
        <p:spPr/>
        <p:txBody>
          <a:bodyPr/>
          <a:lstStyle/>
          <a:p>
            <a:fld id="{0349E667-FAC9-A045-AD54-EB389857AF20}" type="slidenum">
              <a:rPr lang="en-US" smtClean="0"/>
              <a:pPr/>
              <a:t>‹#›</a:t>
            </a:fld>
            <a:endParaRPr lang="en-US" dirty="0"/>
          </a:p>
        </p:txBody>
      </p:sp>
      <p:sp>
        <p:nvSpPr>
          <p:cNvPr id="8" name="日期版面配置區 3">
            <a:extLst>
              <a:ext uri="{FF2B5EF4-FFF2-40B4-BE49-F238E27FC236}">
                <a16:creationId xmlns:a16="http://schemas.microsoft.com/office/drawing/2014/main" id="{6AF4BF98-8703-574B-B4D9-72613FFAA945}"/>
              </a:ext>
            </a:extLst>
          </p:cNvPr>
          <p:cNvSpPr>
            <a:spLocks noGrp="1"/>
          </p:cNvSpPr>
          <p:nvPr>
            <p:ph type="dt" sz="half" idx="13"/>
          </p:nvPr>
        </p:nvSpPr>
        <p:spPr>
          <a:xfrm>
            <a:off x="217713" y="599902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149C3-0DB5-4779-96E6-F8D93D57A8F7}" type="datetime1">
              <a:rPr lang="zh-TW" altLang="en-US" smtClean="0"/>
              <a:pPr/>
              <a:t>2024/4/19</a:t>
            </a:fld>
            <a:endParaRPr lang="en-US" dirty="0"/>
          </a:p>
        </p:txBody>
      </p:sp>
    </p:spTree>
    <p:extLst>
      <p:ext uri="{BB962C8B-B14F-4D97-AF65-F5344CB8AC3E}">
        <p14:creationId xmlns:p14="http://schemas.microsoft.com/office/powerpoint/2010/main" val="26680717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3" name="文字版面配置區 2">
            <a:extLst>
              <a:ext uri="{FF2B5EF4-FFF2-40B4-BE49-F238E27FC236}">
                <a16:creationId xmlns:a16="http://schemas.microsoft.com/office/drawing/2014/main" id="{657A667D-27D0-9E49-ACCF-80BC4824A128}"/>
              </a:ext>
            </a:extLst>
          </p:cNvPr>
          <p:cNvSpPr>
            <a:spLocks noGrp="1"/>
          </p:cNvSpPr>
          <p:nvPr>
            <p:ph type="body" idx="1"/>
          </p:nvPr>
        </p:nvSpPr>
        <p:spPr>
          <a:xfrm>
            <a:off x="418012" y="1690687"/>
            <a:ext cx="5579563"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18FD58A7-45D9-9248-8A21-61C40A556B05}"/>
              </a:ext>
            </a:extLst>
          </p:cNvPr>
          <p:cNvSpPr>
            <a:spLocks noGrp="1"/>
          </p:cNvSpPr>
          <p:nvPr>
            <p:ph sz="half" idx="2"/>
          </p:nvPr>
        </p:nvSpPr>
        <p:spPr>
          <a:xfrm>
            <a:off x="409306" y="2586446"/>
            <a:ext cx="5588269" cy="3309257"/>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文字版面配置區 4">
            <a:extLst>
              <a:ext uri="{FF2B5EF4-FFF2-40B4-BE49-F238E27FC236}">
                <a16:creationId xmlns:a16="http://schemas.microsoft.com/office/drawing/2014/main" id="{324A2626-D6C7-2641-AE7E-4D2B40501D62}"/>
              </a:ext>
            </a:extLst>
          </p:cNvPr>
          <p:cNvSpPr>
            <a:spLocks noGrp="1"/>
          </p:cNvSpPr>
          <p:nvPr>
            <p:ph type="body" sz="quarter" idx="3"/>
          </p:nvPr>
        </p:nvSpPr>
        <p:spPr>
          <a:xfrm>
            <a:off x="6172199" y="1690687"/>
            <a:ext cx="561049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F16E4D27-8A77-A448-8896-02DCB9BB83AC}"/>
              </a:ext>
            </a:extLst>
          </p:cNvPr>
          <p:cNvSpPr>
            <a:spLocks noGrp="1"/>
          </p:cNvSpPr>
          <p:nvPr>
            <p:ph sz="quarter" idx="4"/>
          </p:nvPr>
        </p:nvSpPr>
        <p:spPr>
          <a:xfrm>
            <a:off x="6172200" y="2586446"/>
            <a:ext cx="5601788" cy="3309257"/>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日期版面配置區 6">
            <a:extLst>
              <a:ext uri="{FF2B5EF4-FFF2-40B4-BE49-F238E27FC236}">
                <a16:creationId xmlns:a16="http://schemas.microsoft.com/office/drawing/2014/main" id="{8A3517A2-8F2F-5449-8AD5-DDCD4B1C5EC6}"/>
              </a:ext>
            </a:extLst>
          </p:cNvPr>
          <p:cNvSpPr>
            <a:spLocks noGrp="1"/>
          </p:cNvSpPr>
          <p:nvPr>
            <p:ph type="dt" sz="half" idx="10"/>
          </p:nvPr>
        </p:nvSpPr>
        <p:spPr/>
        <p:txBody>
          <a:bodyPr/>
          <a:lstStyle/>
          <a:p>
            <a:fld id="{AE06A793-5C73-4D4A-8C6B-F4484737E78C}" type="datetime1">
              <a:rPr lang="zh-TW" altLang="en-US" smtClean="0"/>
              <a:pPr/>
              <a:t>2024/4/19</a:t>
            </a:fld>
            <a:endParaRPr lang="en-US" dirty="0"/>
          </a:p>
        </p:txBody>
      </p:sp>
      <p:sp>
        <p:nvSpPr>
          <p:cNvPr id="8" name="頁尾版面配置區 7">
            <a:extLst>
              <a:ext uri="{FF2B5EF4-FFF2-40B4-BE49-F238E27FC236}">
                <a16:creationId xmlns:a16="http://schemas.microsoft.com/office/drawing/2014/main" id="{F4614AB1-745A-5945-AE6E-5FC8F4D418E9}"/>
              </a:ext>
            </a:extLst>
          </p:cNvPr>
          <p:cNvSpPr>
            <a:spLocks noGrp="1"/>
          </p:cNvSpPr>
          <p:nvPr>
            <p:ph type="ftr" sz="quarter" idx="11"/>
          </p:nvPr>
        </p:nvSpPr>
        <p:spPr/>
        <p:txBody>
          <a:bodyPr/>
          <a:lstStyle/>
          <a:p>
            <a:endParaRPr lang="en-US" dirty="0"/>
          </a:p>
        </p:txBody>
      </p:sp>
      <p:sp>
        <p:nvSpPr>
          <p:cNvPr id="9" name="投影片編號版面配置區 8">
            <a:extLst>
              <a:ext uri="{FF2B5EF4-FFF2-40B4-BE49-F238E27FC236}">
                <a16:creationId xmlns:a16="http://schemas.microsoft.com/office/drawing/2014/main" id="{3DF85DCB-E087-634C-B5CE-F0DC2BDFFC33}"/>
              </a:ext>
            </a:extLst>
          </p:cNvPr>
          <p:cNvSpPr>
            <a:spLocks noGrp="1"/>
          </p:cNvSpPr>
          <p:nvPr>
            <p:ph type="sldNum" sz="quarter" idx="12"/>
          </p:nvPr>
        </p:nvSpPr>
        <p:spPr/>
        <p:txBody>
          <a:bodyPr/>
          <a:lstStyle/>
          <a:p>
            <a:fld id="{0349E667-FAC9-A045-AD54-EB389857AF20}" type="slidenum">
              <a:rPr lang="en-US" smtClean="0"/>
              <a:pPr/>
              <a:t>‹#›</a:t>
            </a:fld>
            <a:endParaRPr lang="en-US" dirty="0"/>
          </a:p>
        </p:txBody>
      </p:sp>
      <p:sp>
        <p:nvSpPr>
          <p:cNvPr id="10" name="標題 1">
            <a:extLst>
              <a:ext uri="{FF2B5EF4-FFF2-40B4-BE49-F238E27FC236}">
                <a16:creationId xmlns:a16="http://schemas.microsoft.com/office/drawing/2014/main" id="{B3769621-0325-524B-8B09-9D14FFDCFB40}"/>
              </a:ext>
            </a:extLst>
          </p:cNvPr>
          <p:cNvSpPr>
            <a:spLocks noGrp="1"/>
          </p:cNvSpPr>
          <p:nvPr>
            <p:ph type="title"/>
          </p:nvPr>
        </p:nvSpPr>
        <p:spPr>
          <a:xfrm>
            <a:off x="426719" y="493849"/>
            <a:ext cx="11347269" cy="1196839"/>
          </a:xfrm>
        </p:spPr>
        <p:txBody>
          <a:bodyPr/>
          <a:lstStyle/>
          <a:p>
            <a:r>
              <a:rPr lang="zh-TW" altLang="en-US"/>
              <a:t>按一下以編輯母片標題樣式</a:t>
            </a:r>
            <a:endParaRPr lang="en-US"/>
          </a:p>
        </p:txBody>
      </p:sp>
    </p:spTree>
    <p:extLst>
      <p:ext uri="{BB962C8B-B14F-4D97-AF65-F5344CB8AC3E}">
        <p14:creationId xmlns:p14="http://schemas.microsoft.com/office/powerpoint/2010/main" val="2968922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02B2140-2C86-1F47-9388-E705900982C2}"/>
              </a:ext>
            </a:extLst>
          </p:cNvPr>
          <p:cNvSpPr>
            <a:spLocks noGrp="1"/>
          </p:cNvSpPr>
          <p:nvPr>
            <p:ph type="title"/>
          </p:nvPr>
        </p:nvSpPr>
        <p:spPr/>
        <p:txBody>
          <a:bodyPr/>
          <a:lstStyle/>
          <a:p>
            <a:r>
              <a:rPr lang="zh-TW" altLang="en-US"/>
              <a:t>按一下以編輯母片標題樣式</a:t>
            </a:r>
            <a:endParaRPr lang="en-US"/>
          </a:p>
        </p:txBody>
      </p:sp>
      <p:sp>
        <p:nvSpPr>
          <p:cNvPr id="3" name="日期版面配置區 2">
            <a:extLst>
              <a:ext uri="{FF2B5EF4-FFF2-40B4-BE49-F238E27FC236}">
                <a16:creationId xmlns:a16="http://schemas.microsoft.com/office/drawing/2014/main" id="{8219911B-1809-8E4B-A371-DB63522C81EA}"/>
              </a:ext>
            </a:extLst>
          </p:cNvPr>
          <p:cNvSpPr>
            <a:spLocks noGrp="1"/>
          </p:cNvSpPr>
          <p:nvPr>
            <p:ph type="dt" sz="half" idx="10"/>
          </p:nvPr>
        </p:nvSpPr>
        <p:spPr/>
        <p:txBody>
          <a:bodyPr/>
          <a:lstStyle/>
          <a:p>
            <a:fld id="{2A85939E-66C2-430D-823A-193DA990CD8E}" type="datetime1">
              <a:rPr lang="zh-TW" altLang="en-US" smtClean="0"/>
              <a:pPr/>
              <a:t>2024/4/19</a:t>
            </a:fld>
            <a:endParaRPr lang="en-US" dirty="0"/>
          </a:p>
        </p:txBody>
      </p:sp>
      <p:sp>
        <p:nvSpPr>
          <p:cNvPr id="4" name="頁尾版面配置區 3">
            <a:extLst>
              <a:ext uri="{FF2B5EF4-FFF2-40B4-BE49-F238E27FC236}">
                <a16:creationId xmlns:a16="http://schemas.microsoft.com/office/drawing/2014/main" id="{D1BD71DF-4B0E-9947-8335-58BB855FFF32}"/>
              </a:ext>
            </a:extLst>
          </p:cNvPr>
          <p:cNvSpPr>
            <a:spLocks noGrp="1"/>
          </p:cNvSpPr>
          <p:nvPr>
            <p:ph type="ftr" sz="quarter" idx="11"/>
          </p:nvPr>
        </p:nvSpPr>
        <p:spPr/>
        <p:txBody>
          <a:bodyPr/>
          <a:lstStyle/>
          <a:p>
            <a:endParaRPr lang="en-US" dirty="0"/>
          </a:p>
        </p:txBody>
      </p:sp>
      <p:sp>
        <p:nvSpPr>
          <p:cNvPr id="5" name="投影片編號版面配置區 4">
            <a:extLst>
              <a:ext uri="{FF2B5EF4-FFF2-40B4-BE49-F238E27FC236}">
                <a16:creationId xmlns:a16="http://schemas.microsoft.com/office/drawing/2014/main" id="{76F1EE2E-E3DC-2745-9631-DB9CD8325B07}"/>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12878337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矩形 2"/>
          <p:cNvSpPr/>
          <p:nvPr userDrawn="1"/>
        </p:nvSpPr>
        <p:spPr>
          <a:xfrm>
            <a:off x="-1" y="6252518"/>
            <a:ext cx="6763265" cy="605481"/>
          </a:xfrm>
          <a:prstGeom prst="rect">
            <a:avLst/>
          </a:prstGeom>
          <a:solidFill>
            <a:srgbClr val="73D4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 name="矩形 3"/>
          <p:cNvSpPr/>
          <p:nvPr userDrawn="1"/>
        </p:nvSpPr>
        <p:spPr>
          <a:xfrm>
            <a:off x="-2" y="2166551"/>
            <a:ext cx="4201299" cy="4691449"/>
          </a:xfrm>
          <a:prstGeom prst="rect">
            <a:avLst/>
          </a:prstGeom>
          <a:solidFill>
            <a:srgbClr val="73D4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 name="標題 1">
            <a:extLst>
              <a:ext uri="{FF2B5EF4-FFF2-40B4-BE49-F238E27FC236}">
                <a16:creationId xmlns:a16="http://schemas.microsoft.com/office/drawing/2014/main" id="{584CD582-2B3B-5246-AF03-638449050EA8}"/>
              </a:ext>
            </a:extLst>
          </p:cNvPr>
          <p:cNvSpPr>
            <a:spLocks noGrp="1"/>
          </p:cNvSpPr>
          <p:nvPr>
            <p:ph type="title"/>
          </p:nvPr>
        </p:nvSpPr>
        <p:spPr>
          <a:xfrm>
            <a:off x="809897" y="3143793"/>
            <a:ext cx="10537553" cy="705396"/>
          </a:xfrm>
        </p:spPr>
        <p:txBody>
          <a:bodyPr anchor="t">
            <a:normAutofit/>
          </a:bodyPr>
          <a:lstStyle>
            <a:lvl1pPr>
              <a:defRPr sz="4000">
                <a:solidFill>
                  <a:schemeClr val="bg1"/>
                </a:solidFill>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2619136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242041C-4555-3647-9DCF-83BFFD8D5A78}"/>
              </a:ext>
            </a:extLst>
          </p:cNvPr>
          <p:cNvSpPr>
            <a:spLocks noGrp="1"/>
          </p:cNvSpPr>
          <p:nvPr>
            <p:ph type="title"/>
          </p:nvPr>
        </p:nvSpPr>
        <p:spPr>
          <a:xfrm>
            <a:off x="400833" y="457200"/>
            <a:ext cx="4777239" cy="1600200"/>
          </a:xfrm>
        </p:spPr>
        <p:txBody>
          <a:bodyPr anchor="b"/>
          <a:lstStyle>
            <a:lvl1pPr>
              <a:defRPr sz="3200"/>
            </a:lvl1pPr>
          </a:lstStyle>
          <a:p>
            <a:r>
              <a:rPr lang="zh-TW" altLang="en-US"/>
              <a:t>按一下以編輯母片標題樣式</a:t>
            </a:r>
            <a:endParaRPr lang="en-US"/>
          </a:p>
        </p:txBody>
      </p:sp>
      <p:sp>
        <p:nvSpPr>
          <p:cNvPr id="3" name="內容版面配置區 2">
            <a:extLst>
              <a:ext uri="{FF2B5EF4-FFF2-40B4-BE49-F238E27FC236}">
                <a16:creationId xmlns:a16="http://schemas.microsoft.com/office/drawing/2014/main" id="{A4A84534-6AC7-2D45-BDA2-DF18C84DFC10}"/>
              </a:ext>
            </a:extLst>
          </p:cNvPr>
          <p:cNvSpPr>
            <a:spLocks noGrp="1"/>
          </p:cNvSpPr>
          <p:nvPr>
            <p:ph idx="1"/>
          </p:nvPr>
        </p:nvSpPr>
        <p:spPr>
          <a:xfrm>
            <a:off x="5298510" y="987425"/>
            <a:ext cx="6694226" cy="45926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文字版面配置區 3">
            <a:extLst>
              <a:ext uri="{FF2B5EF4-FFF2-40B4-BE49-F238E27FC236}">
                <a16:creationId xmlns:a16="http://schemas.microsoft.com/office/drawing/2014/main" id="{15B64582-2FC8-404D-8DFA-D4B2785FD45F}"/>
              </a:ext>
            </a:extLst>
          </p:cNvPr>
          <p:cNvSpPr>
            <a:spLocks noGrp="1"/>
          </p:cNvSpPr>
          <p:nvPr>
            <p:ph type="body" sz="half" idx="2"/>
          </p:nvPr>
        </p:nvSpPr>
        <p:spPr>
          <a:xfrm>
            <a:off x="400833" y="2057400"/>
            <a:ext cx="4777239" cy="35918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6" name="頁尾版面配置區 5">
            <a:extLst>
              <a:ext uri="{FF2B5EF4-FFF2-40B4-BE49-F238E27FC236}">
                <a16:creationId xmlns:a16="http://schemas.microsoft.com/office/drawing/2014/main" id="{7441E1AC-5160-5E4E-A63D-44E4DFD847A6}"/>
              </a:ext>
            </a:extLst>
          </p:cNvPr>
          <p:cNvSpPr>
            <a:spLocks noGrp="1"/>
          </p:cNvSpPr>
          <p:nvPr>
            <p:ph type="ftr" sz="quarter" idx="11"/>
          </p:nvPr>
        </p:nvSpPr>
        <p:spPr>
          <a:xfrm>
            <a:off x="3718552" y="5999026"/>
            <a:ext cx="4754895" cy="365125"/>
          </a:xfrm>
        </p:spPr>
        <p:txBody>
          <a:bodyPr/>
          <a:lstStyle/>
          <a:p>
            <a:endParaRPr lang="en-US" dirty="0"/>
          </a:p>
        </p:txBody>
      </p:sp>
      <p:sp>
        <p:nvSpPr>
          <p:cNvPr id="8" name="日期版面配置區 3">
            <a:extLst>
              <a:ext uri="{FF2B5EF4-FFF2-40B4-BE49-F238E27FC236}">
                <a16:creationId xmlns:a16="http://schemas.microsoft.com/office/drawing/2014/main" id="{3500ED31-8B86-D547-B874-5E3836E365DA}"/>
              </a:ext>
            </a:extLst>
          </p:cNvPr>
          <p:cNvSpPr>
            <a:spLocks noGrp="1"/>
          </p:cNvSpPr>
          <p:nvPr>
            <p:ph type="dt" sz="half" idx="13"/>
          </p:nvPr>
        </p:nvSpPr>
        <p:spPr>
          <a:xfrm>
            <a:off x="217713" y="5999026"/>
            <a:ext cx="290866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8FF8C-8F7D-4495-801C-3E7223201477}" type="datetime1">
              <a:rPr lang="zh-TW" altLang="en-US" smtClean="0"/>
              <a:pPr/>
              <a:t>2024/4/19</a:t>
            </a:fld>
            <a:endParaRPr lang="en-US" dirty="0"/>
          </a:p>
        </p:txBody>
      </p:sp>
      <p:sp>
        <p:nvSpPr>
          <p:cNvPr id="9" name="投影片編號版面配置區 5">
            <a:extLst>
              <a:ext uri="{FF2B5EF4-FFF2-40B4-BE49-F238E27FC236}">
                <a16:creationId xmlns:a16="http://schemas.microsoft.com/office/drawing/2014/main" id="{FB34799C-5309-EE4D-915B-7AE43D5A6BCC}"/>
              </a:ext>
            </a:extLst>
          </p:cNvPr>
          <p:cNvSpPr>
            <a:spLocks noGrp="1"/>
          </p:cNvSpPr>
          <p:nvPr>
            <p:ph type="sldNum" sz="quarter" idx="4"/>
          </p:nvPr>
        </p:nvSpPr>
        <p:spPr>
          <a:xfrm>
            <a:off x="9111804" y="5999026"/>
            <a:ext cx="286248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7252561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3AB3A7-0205-714A-BAF6-73B441594E80}"/>
              </a:ext>
            </a:extLst>
          </p:cNvPr>
          <p:cNvSpPr>
            <a:spLocks noGrp="1"/>
          </p:cNvSpPr>
          <p:nvPr>
            <p:ph type="title"/>
          </p:nvPr>
        </p:nvSpPr>
        <p:spPr>
          <a:xfrm>
            <a:off x="418012" y="236637"/>
            <a:ext cx="4545874" cy="1820763"/>
          </a:xfrm>
        </p:spPr>
        <p:txBody>
          <a:bodyPr anchor="b"/>
          <a:lstStyle>
            <a:lvl1pPr>
              <a:defRPr sz="3200"/>
            </a:lvl1pPr>
          </a:lstStyle>
          <a:p>
            <a:r>
              <a:rPr lang="zh-TW" altLang="en-US" dirty="0"/>
              <a:t>按一下以編輯母片標題樣式</a:t>
            </a:r>
            <a:endParaRPr lang="en-US" dirty="0"/>
          </a:p>
        </p:txBody>
      </p:sp>
      <p:sp>
        <p:nvSpPr>
          <p:cNvPr id="3" name="圖片版面配置區 2">
            <a:extLst>
              <a:ext uri="{FF2B5EF4-FFF2-40B4-BE49-F238E27FC236}">
                <a16:creationId xmlns:a16="http://schemas.microsoft.com/office/drawing/2014/main" id="{1CE53C53-46A5-4447-A7E5-8D606CD0E71B}"/>
              </a:ext>
            </a:extLst>
          </p:cNvPr>
          <p:cNvSpPr>
            <a:spLocks noGrp="1"/>
          </p:cNvSpPr>
          <p:nvPr>
            <p:ph type="pic" idx="1"/>
          </p:nvPr>
        </p:nvSpPr>
        <p:spPr>
          <a:xfrm>
            <a:off x="5183188" y="236637"/>
            <a:ext cx="6791098" cy="562441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文字版面配置區 3">
            <a:extLst>
              <a:ext uri="{FF2B5EF4-FFF2-40B4-BE49-F238E27FC236}">
                <a16:creationId xmlns:a16="http://schemas.microsoft.com/office/drawing/2014/main" id="{0D3ADF33-74B0-4B42-824C-A0BA376E7F91}"/>
              </a:ext>
            </a:extLst>
          </p:cNvPr>
          <p:cNvSpPr>
            <a:spLocks noGrp="1"/>
          </p:cNvSpPr>
          <p:nvPr>
            <p:ph type="body" sz="half" idx="2"/>
          </p:nvPr>
        </p:nvSpPr>
        <p:spPr>
          <a:xfrm>
            <a:off x="418012" y="2057400"/>
            <a:ext cx="4545874"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dirty="0"/>
              <a:t>按一下以編輯母片文字樣式</a:t>
            </a:r>
          </a:p>
        </p:txBody>
      </p:sp>
      <p:sp>
        <p:nvSpPr>
          <p:cNvPr id="5" name="日期版面配置區 4">
            <a:extLst>
              <a:ext uri="{FF2B5EF4-FFF2-40B4-BE49-F238E27FC236}">
                <a16:creationId xmlns:a16="http://schemas.microsoft.com/office/drawing/2014/main" id="{154DF505-CA79-6246-AFDB-A5027EBC9E2F}"/>
              </a:ext>
            </a:extLst>
          </p:cNvPr>
          <p:cNvSpPr>
            <a:spLocks noGrp="1"/>
          </p:cNvSpPr>
          <p:nvPr>
            <p:ph type="dt" sz="half" idx="10"/>
          </p:nvPr>
        </p:nvSpPr>
        <p:spPr/>
        <p:txBody>
          <a:bodyPr/>
          <a:lstStyle/>
          <a:p>
            <a:fld id="{DEB83E94-2FDA-4ECB-B9AD-5A2A675B47F5}" type="datetime1">
              <a:rPr lang="zh-TW" altLang="en-US" smtClean="0"/>
              <a:pPr/>
              <a:t>2024/4/19</a:t>
            </a:fld>
            <a:endParaRPr lang="en-US" dirty="0"/>
          </a:p>
        </p:txBody>
      </p:sp>
      <p:sp>
        <p:nvSpPr>
          <p:cNvPr id="6" name="頁尾版面配置區 5">
            <a:extLst>
              <a:ext uri="{FF2B5EF4-FFF2-40B4-BE49-F238E27FC236}">
                <a16:creationId xmlns:a16="http://schemas.microsoft.com/office/drawing/2014/main" id="{E1875BFF-B99F-AA4F-8618-6C78C3F98CC4}"/>
              </a:ext>
            </a:extLst>
          </p:cNvPr>
          <p:cNvSpPr>
            <a:spLocks noGrp="1"/>
          </p:cNvSpPr>
          <p:nvPr>
            <p:ph type="ftr" sz="quarter" idx="11"/>
          </p:nvPr>
        </p:nvSpPr>
        <p:spPr/>
        <p:txBody>
          <a:bodyPr/>
          <a:lstStyle/>
          <a:p>
            <a:endParaRPr lang="en-US" dirty="0"/>
          </a:p>
        </p:txBody>
      </p:sp>
      <p:sp>
        <p:nvSpPr>
          <p:cNvPr id="7" name="投影片編號版面配置區 6">
            <a:extLst>
              <a:ext uri="{FF2B5EF4-FFF2-40B4-BE49-F238E27FC236}">
                <a16:creationId xmlns:a16="http://schemas.microsoft.com/office/drawing/2014/main" id="{428E479A-E233-0642-AE86-D938A5786B66}"/>
              </a:ext>
            </a:extLst>
          </p:cNvPr>
          <p:cNvSpPr>
            <a:spLocks noGrp="1"/>
          </p:cNvSpPr>
          <p:nvPr>
            <p:ph type="sldNum" sz="quarter" idx="12"/>
          </p:nvPr>
        </p:nvSpPr>
        <p:spPr/>
        <p:txBody>
          <a:body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26924012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47BFE1C6-07B3-204A-BDBD-3DC99F62981C}"/>
              </a:ext>
            </a:extLst>
          </p:cNvPr>
          <p:cNvSpPr>
            <a:spLocks noGrp="1"/>
          </p:cNvSpPr>
          <p:nvPr>
            <p:ph type="title"/>
          </p:nvPr>
        </p:nvSpPr>
        <p:spPr>
          <a:xfrm>
            <a:off x="426719" y="493849"/>
            <a:ext cx="11347269" cy="1196839"/>
          </a:xfrm>
          <a:prstGeom prst="rect">
            <a:avLst/>
          </a:prstGeom>
        </p:spPr>
        <p:txBody>
          <a:bodyPr vert="horz" lIns="91440" tIns="45720" rIns="91440" bIns="45720" rtlCol="0" anchor="ctr">
            <a:normAutofit/>
          </a:bodyPr>
          <a:lstStyle/>
          <a:p>
            <a:r>
              <a:rPr lang="zh-TW" altLang="en-US" dirty="0"/>
              <a:t>按一下以編輯母片標題樣式</a:t>
            </a:r>
            <a:endParaRPr lang="en-US" dirty="0"/>
          </a:p>
        </p:txBody>
      </p:sp>
      <p:sp>
        <p:nvSpPr>
          <p:cNvPr id="3" name="文字版面配置區 2">
            <a:extLst>
              <a:ext uri="{FF2B5EF4-FFF2-40B4-BE49-F238E27FC236}">
                <a16:creationId xmlns:a16="http://schemas.microsoft.com/office/drawing/2014/main" id="{06BFC0E5-955C-7E4F-ADCC-69877A410552}"/>
              </a:ext>
            </a:extLst>
          </p:cNvPr>
          <p:cNvSpPr>
            <a:spLocks noGrp="1"/>
          </p:cNvSpPr>
          <p:nvPr>
            <p:ph type="body" idx="1"/>
          </p:nvPr>
        </p:nvSpPr>
        <p:spPr>
          <a:xfrm>
            <a:off x="426719" y="1825625"/>
            <a:ext cx="11347269" cy="3991701"/>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日期版面配置區 3">
            <a:extLst>
              <a:ext uri="{FF2B5EF4-FFF2-40B4-BE49-F238E27FC236}">
                <a16:creationId xmlns:a16="http://schemas.microsoft.com/office/drawing/2014/main" id="{FF35D2D0-0CC2-AD48-9958-F4F384F0E8A6}"/>
              </a:ext>
            </a:extLst>
          </p:cNvPr>
          <p:cNvSpPr>
            <a:spLocks noGrp="1"/>
          </p:cNvSpPr>
          <p:nvPr>
            <p:ph type="dt" sz="half" idx="2"/>
          </p:nvPr>
        </p:nvSpPr>
        <p:spPr>
          <a:xfrm>
            <a:off x="217713" y="5999026"/>
            <a:ext cx="2743200" cy="365125"/>
          </a:xfrm>
          <a:prstGeom prst="rect">
            <a:avLst/>
          </a:prstGeom>
        </p:spPr>
        <p:txBody>
          <a:bodyPr vert="horz" lIns="91440" tIns="45720" rIns="91440" bIns="45720" rtlCol="0" anchor="ctr"/>
          <a:lstStyle>
            <a:lvl1pPr algn="l">
              <a:defRPr sz="1200">
                <a:solidFill>
                  <a:schemeClr val="tx1">
                    <a:lumMod val="60000"/>
                    <a:lumOff val="40000"/>
                  </a:schemeClr>
                </a:solidFill>
                <a:latin typeface="Arial" panose="020B0604020202020204" pitchFamily="34" charset="0"/>
                <a:cs typeface="Arial" panose="020B0604020202020204" pitchFamily="34" charset="0"/>
              </a:defRPr>
            </a:lvl1pPr>
          </a:lstStyle>
          <a:p>
            <a:fld id="{29301170-2BAA-406D-B19D-3A9C0DADFAC5}"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C5C25E2E-8684-C84C-B33E-76A654D0889C}"/>
              </a:ext>
            </a:extLst>
          </p:cNvPr>
          <p:cNvSpPr>
            <a:spLocks noGrp="1"/>
          </p:cNvSpPr>
          <p:nvPr>
            <p:ph type="ftr" sz="quarter" idx="3"/>
          </p:nvPr>
        </p:nvSpPr>
        <p:spPr>
          <a:xfrm>
            <a:off x="4038600" y="5999026"/>
            <a:ext cx="4114800" cy="365125"/>
          </a:xfrm>
          <a:prstGeom prst="rect">
            <a:avLst/>
          </a:prstGeom>
        </p:spPr>
        <p:txBody>
          <a:bodyPr vert="horz" lIns="91440" tIns="45720" rIns="91440" bIns="45720" rtlCol="0" anchor="ctr"/>
          <a:lstStyle>
            <a:lvl1pPr algn="ctr">
              <a:defRPr sz="1200" b="0" i="0">
                <a:solidFill>
                  <a:schemeClr val="tx1">
                    <a:lumMod val="60000"/>
                    <a:lumOff val="40000"/>
                  </a:schemeClr>
                </a:solidFill>
                <a:latin typeface="Microsoft New Tai Lue" panose="020B0502040204020203" pitchFamily="34" charset="0"/>
                <a:cs typeface="Microsoft New Tai Lue" panose="020B0502040204020203" pitchFamily="34" charset="0"/>
              </a:defRPr>
            </a:lvl1pPr>
          </a:lstStyle>
          <a:p>
            <a:endParaRPr lang="en-US" dirty="0"/>
          </a:p>
        </p:txBody>
      </p:sp>
      <p:sp>
        <p:nvSpPr>
          <p:cNvPr id="6" name="投影片編號版面配置區 5">
            <a:extLst>
              <a:ext uri="{FF2B5EF4-FFF2-40B4-BE49-F238E27FC236}">
                <a16:creationId xmlns:a16="http://schemas.microsoft.com/office/drawing/2014/main" id="{16DF05FC-3840-364A-A529-0E06336B07C4}"/>
              </a:ext>
            </a:extLst>
          </p:cNvPr>
          <p:cNvSpPr>
            <a:spLocks noGrp="1"/>
          </p:cNvSpPr>
          <p:nvPr>
            <p:ph type="sldNum" sz="quarter" idx="4"/>
          </p:nvPr>
        </p:nvSpPr>
        <p:spPr>
          <a:xfrm>
            <a:off x="8610599" y="5999026"/>
            <a:ext cx="3363687" cy="365125"/>
          </a:xfrm>
          <a:prstGeom prst="rect">
            <a:avLst/>
          </a:prstGeom>
        </p:spPr>
        <p:txBody>
          <a:bodyPr vert="horz" lIns="91440" tIns="45720" rIns="91440" bIns="45720" rtlCol="0" anchor="ctr"/>
          <a:lstStyle>
            <a:lvl1pPr algn="r">
              <a:defRPr sz="1200">
                <a:solidFill>
                  <a:schemeClr val="tx1">
                    <a:lumMod val="60000"/>
                    <a:lumOff val="40000"/>
                  </a:schemeClr>
                </a:solidFill>
                <a:latin typeface="Arial" panose="020B0604020202020204" pitchFamily="34" charset="0"/>
                <a:cs typeface="Arial" panose="020B0604020202020204" pitchFamily="34" charset="0"/>
              </a:defRPr>
            </a:lvl1pPr>
          </a:lstStyle>
          <a:p>
            <a:fld id="{0349E667-FAC9-A045-AD54-EB389857AF20}" type="slidenum">
              <a:rPr lang="en-US" smtClean="0"/>
              <a:pPr/>
              <a:t>‹#›</a:t>
            </a:fld>
            <a:endParaRPr lang="en-US" dirty="0"/>
          </a:p>
        </p:txBody>
      </p:sp>
      <p:sp>
        <p:nvSpPr>
          <p:cNvPr id="8" name="AutoShape 4" descr="勞動部全球資訊網中文網 Logo"/>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a:p>
        </p:txBody>
      </p:sp>
    </p:spTree>
    <p:extLst>
      <p:ext uri="{BB962C8B-B14F-4D97-AF65-F5344CB8AC3E}">
        <p14:creationId xmlns:p14="http://schemas.microsoft.com/office/powerpoint/2010/main" val="1381307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4" r:id="rId12"/>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hdr="0" ftr="0" dt="0"/>
  <p:txStyles>
    <p:titleStyle>
      <a:lvl1pPr algn="l" defTabSz="914400" rtl="0" eaLnBrk="1" latinLnBrk="0" hangingPunct="1">
        <a:lnSpc>
          <a:spcPct val="90000"/>
        </a:lnSpc>
        <a:spcBef>
          <a:spcPct val="0"/>
        </a:spcBef>
        <a:buNone/>
        <a:defRPr sz="36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47BFE1C6-07B3-204A-BDBD-3DC99F62981C}"/>
              </a:ext>
            </a:extLst>
          </p:cNvPr>
          <p:cNvSpPr>
            <a:spLocks noGrp="1"/>
          </p:cNvSpPr>
          <p:nvPr>
            <p:ph type="title"/>
          </p:nvPr>
        </p:nvSpPr>
        <p:spPr>
          <a:xfrm>
            <a:off x="426719" y="493849"/>
            <a:ext cx="11347269" cy="1196839"/>
          </a:xfrm>
          <a:prstGeom prst="rect">
            <a:avLst/>
          </a:prstGeom>
        </p:spPr>
        <p:txBody>
          <a:bodyPr vert="horz" lIns="91440" tIns="45720" rIns="91440" bIns="45720" rtlCol="0" anchor="ctr">
            <a:normAutofit/>
          </a:bodyPr>
          <a:lstStyle/>
          <a:p>
            <a:r>
              <a:rPr lang="zh-TW" altLang="en-US" dirty="0"/>
              <a:t>按一下以編輯母片標題樣式</a:t>
            </a:r>
            <a:endParaRPr lang="en-US" dirty="0"/>
          </a:p>
        </p:txBody>
      </p:sp>
      <p:sp>
        <p:nvSpPr>
          <p:cNvPr id="3" name="文字版面配置區 2">
            <a:extLst>
              <a:ext uri="{FF2B5EF4-FFF2-40B4-BE49-F238E27FC236}">
                <a16:creationId xmlns:a16="http://schemas.microsoft.com/office/drawing/2014/main" id="{06BFC0E5-955C-7E4F-ADCC-69877A410552}"/>
              </a:ext>
            </a:extLst>
          </p:cNvPr>
          <p:cNvSpPr>
            <a:spLocks noGrp="1"/>
          </p:cNvSpPr>
          <p:nvPr>
            <p:ph type="body" idx="1"/>
          </p:nvPr>
        </p:nvSpPr>
        <p:spPr>
          <a:xfrm>
            <a:off x="426719" y="1825625"/>
            <a:ext cx="11347269" cy="3991701"/>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日期版面配置區 3">
            <a:extLst>
              <a:ext uri="{FF2B5EF4-FFF2-40B4-BE49-F238E27FC236}">
                <a16:creationId xmlns:a16="http://schemas.microsoft.com/office/drawing/2014/main" id="{FF35D2D0-0CC2-AD48-9958-F4F384F0E8A6}"/>
              </a:ext>
            </a:extLst>
          </p:cNvPr>
          <p:cNvSpPr>
            <a:spLocks noGrp="1"/>
          </p:cNvSpPr>
          <p:nvPr>
            <p:ph type="dt" sz="half" idx="2"/>
          </p:nvPr>
        </p:nvSpPr>
        <p:spPr>
          <a:xfrm>
            <a:off x="217713" y="5999026"/>
            <a:ext cx="2743200" cy="365125"/>
          </a:xfrm>
          <a:prstGeom prst="rect">
            <a:avLst/>
          </a:prstGeom>
        </p:spPr>
        <p:txBody>
          <a:bodyPr vert="horz" lIns="91440" tIns="45720" rIns="91440" bIns="45720" rtlCol="0" anchor="ctr"/>
          <a:lstStyle>
            <a:lvl1pPr algn="l">
              <a:defRPr sz="1200">
                <a:solidFill>
                  <a:schemeClr val="tx1">
                    <a:lumMod val="60000"/>
                    <a:lumOff val="40000"/>
                  </a:schemeClr>
                </a:solidFill>
                <a:latin typeface="Arial" panose="020B0604020202020204" pitchFamily="34" charset="0"/>
                <a:cs typeface="Arial" panose="020B0604020202020204" pitchFamily="34" charset="0"/>
              </a:defRPr>
            </a:lvl1pPr>
          </a:lstStyle>
          <a:p>
            <a:fld id="{BA0E8093-B272-A846-A481-AA2E3C52F213}" type="datetime1">
              <a:rPr lang="zh-TW" altLang="en-US" smtClean="0"/>
              <a:pPr/>
              <a:t>2024/4/19</a:t>
            </a:fld>
            <a:endParaRPr lang="en-US" dirty="0"/>
          </a:p>
        </p:txBody>
      </p:sp>
      <p:sp>
        <p:nvSpPr>
          <p:cNvPr id="5" name="頁尾版面配置區 4">
            <a:extLst>
              <a:ext uri="{FF2B5EF4-FFF2-40B4-BE49-F238E27FC236}">
                <a16:creationId xmlns:a16="http://schemas.microsoft.com/office/drawing/2014/main" id="{C5C25E2E-8684-C84C-B33E-76A654D0889C}"/>
              </a:ext>
            </a:extLst>
          </p:cNvPr>
          <p:cNvSpPr>
            <a:spLocks noGrp="1"/>
          </p:cNvSpPr>
          <p:nvPr>
            <p:ph type="ftr" sz="quarter" idx="3"/>
          </p:nvPr>
        </p:nvSpPr>
        <p:spPr>
          <a:xfrm>
            <a:off x="4038600" y="5999026"/>
            <a:ext cx="4114800" cy="365125"/>
          </a:xfrm>
          <a:prstGeom prst="rect">
            <a:avLst/>
          </a:prstGeom>
        </p:spPr>
        <p:txBody>
          <a:bodyPr vert="horz" lIns="91440" tIns="45720" rIns="91440" bIns="45720" rtlCol="0" anchor="ctr"/>
          <a:lstStyle>
            <a:lvl1pPr algn="ctr">
              <a:defRPr sz="1200" b="0" i="0">
                <a:solidFill>
                  <a:schemeClr val="tx1">
                    <a:lumMod val="60000"/>
                    <a:lumOff val="40000"/>
                  </a:schemeClr>
                </a:solidFill>
                <a:latin typeface="Microsoft New Tai Lue" panose="020B0502040204020203" pitchFamily="34" charset="0"/>
                <a:cs typeface="Microsoft New Tai Lue" panose="020B0502040204020203" pitchFamily="34" charset="0"/>
              </a:defRPr>
            </a:lvl1pPr>
          </a:lstStyle>
          <a:p>
            <a:endParaRPr lang="en-US" dirty="0"/>
          </a:p>
        </p:txBody>
      </p:sp>
      <p:sp>
        <p:nvSpPr>
          <p:cNvPr id="6" name="投影片編號版面配置區 5">
            <a:extLst>
              <a:ext uri="{FF2B5EF4-FFF2-40B4-BE49-F238E27FC236}">
                <a16:creationId xmlns:a16="http://schemas.microsoft.com/office/drawing/2014/main" id="{16DF05FC-3840-364A-A529-0E06336B07C4}"/>
              </a:ext>
            </a:extLst>
          </p:cNvPr>
          <p:cNvSpPr>
            <a:spLocks noGrp="1"/>
          </p:cNvSpPr>
          <p:nvPr>
            <p:ph type="sldNum" sz="quarter" idx="4"/>
          </p:nvPr>
        </p:nvSpPr>
        <p:spPr>
          <a:xfrm>
            <a:off x="8610599" y="5999026"/>
            <a:ext cx="3363687" cy="365125"/>
          </a:xfrm>
          <a:prstGeom prst="rect">
            <a:avLst/>
          </a:prstGeom>
        </p:spPr>
        <p:txBody>
          <a:bodyPr vert="horz" lIns="91440" tIns="45720" rIns="91440" bIns="45720" rtlCol="0" anchor="ctr"/>
          <a:lstStyle>
            <a:lvl1pPr algn="r">
              <a:defRPr sz="1200">
                <a:solidFill>
                  <a:schemeClr val="tx1">
                    <a:lumMod val="60000"/>
                    <a:lumOff val="40000"/>
                  </a:schemeClr>
                </a:solidFill>
                <a:latin typeface="Arial" panose="020B0604020202020204" pitchFamily="34" charset="0"/>
                <a:cs typeface="Arial" panose="020B0604020202020204" pitchFamily="34" charset="0"/>
              </a:defRPr>
            </a:lvl1pPr>
          </a:lstStyle>
          <a:p>
            <a:fld id="{0349E667-FAC9-A045-AD54-EB389857AF20}" type="slidenum">
              <a:rPr lang="en-US" smtClean="0"/>
              <a:pPr/>
              <a:t>‹#›</a:t>
            </a:fld>
            <a:endParaRPr lang="en-US" dirty="0"/>
          </a:p>
        </p:txBody>
      </p:sp>
    </p:spTree>
    <p:extLst>
      <p:ext uri="{BB962C8B-B14F-4D97-AF65-F5344CB8AC3E}">
        <p14:creationId xmlns:p14="http://schemas.microsoft.com/office/powerpoint/2010/main" val="17784586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sldNum="0" hdr="0" ftr="0"/>
  <p:txStyles>
    <p:titleStyle>
      <a:lvl1pPr algn="l" defTabSz="914400" rtl="0" eaLnBrk="1" latinLnBrk="0" hangingPunct="1">
        <a:lnSpc>
          <a:spcPct val="90000"/>
        </a:lnSpc>
        <a:spcBef>
          <a:spcPct val="0"/>
        </a:spcBef>
        <a:buNone/>
        <a:defRPr sz="36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b="0"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1.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33.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16.png"/><Relationship Id="rId7"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0.png"/><Relationship Id="rId4" Type="http://schemas.openxmlformats.org/officeDocument/2006/relationships/image" Target="../media/image34.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1.png"/><Relationship Id="rId4" Type="http://schemas.openxmlformats.org/officeDocument/2006/relationships/image" Target="../media/image37.png"/></Relationships>
</file>

<file path=ppt/slides/_rels/slide15.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40.png"/><Relationship Id="rId11" Type="http://schemas.openxmlformats.org/officeDocument/2006/relationships/image" Target="../media/image38.png"/><Relationship Id="rId5" Type="http://schemas.openxmlformats.org/officeDocument/2006/relationships/image" Target="../media/image39.png"/><Relationship Id="rId10" Type="http://schemas.openxmlformats.org/officeDocument/2006/relationships/image" Target="../media/image43.png"/><Relationship Id="rId4" Type="http://schemas.openxmlformats.org/officeDocument/2006/relationships/image" Target="../media/image34.png"/><Relationship Id="rId9" Type="http://schemas.openxmlformats.org/officeDocument/2006/relationships/hyperlink" Target="https://www.flaticon.com/free-icon/braille_531876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38.png"/><Relationship Id="rId4" Type="http://schemas.openxmlformats.org/officeDocument/2006/relationships/image" Target="../media/image34.png"/></Relationships>
</file>

<file path=ppt/slides/_rels/slide17.xml.rels><?xml version="1.0" encoding="UTF-8" standalone="yes"?>
<Relationships xmlns="http://schemas.openxmlformats.org/package/2006/relationships"><Relationship Id="rId8" Type="http://schemas.openxmlformats.org/officeDocument/2006/relationships/hyperlink" Target="https://www.flaticon.com/free-icon/puzzle_13453941" TargetMode="External"/><Relationship Id="rId3" Type="http://schemas.openxmlformats.org/officeDocument/2006/relationships/image" Target="../media/image37.png"/><Relationship Id="rId7" Type="http://schemas.openxmlformats.org/officeDocument/2006/relationships/image" Target="../media/image4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46.png"/><Relationship Id="rId4" Type="http://schemas.openxmlformats.org/officeDocument/2006/relationships/image" Target="../media/image45.png"/><Relationship Id="rId9" Type="http://schemas.openxmlformats.org/officeDocument/2006/relationships/image" Target="../media/image48.png"/></Relationships>
</file>

<file path=ppt/slides/_rels/slide18.xml.rels><?xml version="1.0" encoding="UTF-8" standalone="yes"?>
<Relationships xmlns="http://schemas.openxmlformats.org/package/2006/relationships"><Relationship Id="rId3" Type="http://schemas.openxmlformats.org/officeDocument/2006/relationships/image" Target="../media/image37.png"/><Relationship Id="rId7" Type="http://schemas.openxmlformats.org/officeDocument/2006/relationships/image" Target="../media/image26.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9.png"/><Relationship Id="rId5" Type="http://schemas.openxmlformats.org/officeDocument/2006/relationships/image" Target="../media/image34.png"/><Relationship Id="rId4" Type="http://schemas.openxmlformats.org/officeDocument/2006/relationships/image" Target="../media/image31.png"/></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51.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50.png"/><Relationship Id="rId5" Type="http://schemas.openxmlformats.org/officeDocument/2006/relationships/image" Target="../media/image16.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50.png"/><Relationship Id="rId4" Type="http://schemas.openxmlformats.org/officeDocument/2006/relationships/image" Target="../media/image52.png"/></Relationships>
</file>

<file path=ppt/slides/_rels/slide2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4.png"/></Relationships>
</file>

<file path=ppt/slides/_rels/slide22.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5.png"/></Relationships>
</file>

<file path=ppt/slides/_rels/slide23.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57.png"/></Relationships>
</file>

<file path=ppt/slides/_rels/slide2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a:extLst>
              <a:ext uri="{FF2B5EF4-FFF2-40B4-BE49-F238E27FC236}">
                <a16:creationId xmlns:a16="http://schemas.microsoft.com/office/drawing/2014/main" id="{46E4860E-E250-B842-94A4-C07442FFE1C9}"/>
              </a:ext>
            </a:extLst>
          </p:cNvPr>
          <p:cNvSpPr txBox="1"/>
          <p:nvPr/>
        </p:nvSpPr>
        <p:spPr>
          <a:xfrm>
            <a:off x="1118020" y="4723496"/>
            <a:ext cx="6362280" cy="1260345"/>
          </a:xfrm>
          <a:prstGeom prst="rect">
            <a:avLst/>
          </a:prstGeom>
          <a:noFill/>
        </p:spPr>
        <p:txBody>
          <a:bodyPr wrap="square" rtlCol="0">
            <a:spAutoFit/>
          </a:bodyPr>
          <a:lstStyle/>
          <a:p>
            <a:pPr>
              <a:lnSpc>
                <a:spcPct val="130000"/>
              </a:lnSpc>
            </a:pPr>
            <a:r>
              <a:rPr lang="zh-TW" altLang="en-US" sz="3200" spc="150" dirty="0">
                <a:solidFill>
                  <a:srgbClr val="000000"/>
                </a:solidFill>
                <a:latin typeface="Microsoft New Tai Lue" panose="020B0502040204020203" pitchFamily="34" charset="0"/>
                <a:ea typeface="Microsoft YaHei" panose="020B0503020204020204" pitchFamily="34" charset="-122"/>
                <a:cs typeface="Microsoft New Tai Lue" panose="020B0502040204020203" pitchFamily="34" charset="0"/>
              </a:rPr>
              <a:t>發行單位 ：勞動部勞動力發展署</a:t>
            </a:r>
            <a:r>
              <a:rPr lang="en-US" altLang="zh-TW" sz="2800" spc="150" dirty="0">
                <a:solidFill>
                  <a:srgbClr val="000000"/>
                </a:solidFill>
                <a:latin typeface="Microsoft New Tai Lue" panose="020B0502040204020203" pitchFamily="34" charset="0"/>
                <a:ea typeface="Microsoft YaHei" panose="020B0503020204020204" pitchFamily="34" charset="-122"/>
                <a:cs typeface="Microsoft New Tai Lue" panose="020B0502040204020203" pitchFamily="34" charset="0"/>
              </a:rPr>
              <a:t>	</a:t>
            </a:r>
          </a:p>
        </p:txBody>
      </p:sp>
      <p:sp>
        <p:nvSpPr>
          <p:cNvPr id="6" name="矩形 5"/>
          <p:cNvSpPr/>
          <p:nvPr/>
        </p:nvSpPr>
        <p:spPr>
          <a:xfrm>
            <a:off x="0" y="0"/>
            <a:ext cx="12192000" cy="6858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 name="文字方塊 3">
            <a:extLst>
              <a:ext uri="{FF2B5EF4-FFF2-40B4-BE49-F238E27FC236}">
                <a16:creationId xmlns:a16="http://schemas.microsoft.com/office/drawing/2014/main" id="{6E20A2A6-4D2C-3C14-7EED-198A894C85DC}"/>
              </a:ext>
            </a:extLst>
          </p:cNvPr>
          <p:cNvSpPr txBox="1"/>
          <p:nvPr/>
        </p:nvSpPr>
        <p:spPr>
          <a:xfrm>
            <a:off x="1008918" y="1392252"/>
            <a:ext cx="7516760" cy="1938992"/>
          </a:xfrm>
          <a:prstGeom prst="rect">
            <a:avLst/>
          </a:prstGeom>
          <a:noFill/>
        </p:spPr>
        <p:txBody>
          <a:bodyPr wrap="square">
            <a:spAutoFit/>
          </a:bodyPr>
          <a:lstStyle/>
          <a:p>
            <a:r>
              <a:rPr lang="zh-TW" altLang="en-US" sz="6000" b="1" spc="-120" dirty="0">
                <a:solidFill>
                  <a:srgbClr val="1C5857"/>
                </a:solidFill>
                <a:latin typeface="Microsoft YaHei" panose="020B0503020204020204" pitchFamily="34" charset="-122"/>
                <a:ea typeface="Microsoft YaHei" panose="020B0503020204020204" pitchFamily="34" charset="-122"/>
                <a:cs typeface="Microsoft New Tai Lue" panose="020B0502040204020203" pitchFamily="34" charset="0"/>
              </a:rPr>
              <a:t>身心障礙者就業服務合理調整指引手冊</a:t>
            </a:r>
          </a:p>
        </p:txBody>
      </p:sp>
    </p:spTree>
    <p:extLst>
      <p:ext uri="{BB962C8B-B14F-4D97-AF65-F5344CB8AC3E}">
        <p14:creationId xmlns:p14="http://schemas.microsoft.com/office/powerpoint/2010/main" val="2243642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한쪽 모서리가 둥근 사각형 4">
            <a:extLst>
              <a:ext uri="{FF2B5EF4-FFF2-40B4-BE49-F238E27FC236}">
                <a16:creationId xmlns:a16="http://schemas.microsoft.com/office/drawing/2014/main" id="{04F3F749-8EAA-2681-CCF8-D0C9D33D6C59}"/>
              </a:ext>
            </a:extLst>
          </p:cNvPr>
          <p:cNvSpPr/>
          <p:nvPr/>
        </p:nvSpPr>
        <p:spPr>
          <a:xfrm flipH="1" flipV="1">
            <a:off x="-3" y="-36106"/>
            <a:ext cx="12192001" cy="995629"/>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4" name="圓角矩形 43">
            <a:extLst>
              <a:ext uri="{FF2B5EF4-FFF2-40B4-BE49-F238E27FC236}">
                <a16:creationId xmlns:a16="http://schemas.microsoft.com/office/drawing/2014/main" id="{91760E0F-558F-BB85-3351-5D41B24A0C6D}"/>
              </a:ext>
            </a:extLst>
          </p:cNvPr>
          <p:cNvSpPr/>
          <p:nvPr/>
        </p:nvSpPr>
        <p:spPr>
          <a:xfrm>
            <a:off x="6757617" y="1085704"/>
            <a:ext cx="5196935" cy="5200796"/>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7" name="矩形 16">
            <a:extLst>
              <a:ext uri="{FF2B5EF4-FFF2-40B4-BE49-F238E27FC236}">
                <a16:creationId xmlns:a16="http://schemas.microsoft.com/office/drawing/2014/main" id="{37397ABC-B164-4BEB-BB7C-F78F833C4B15}"/>
              </a:ext>
            </a:extLst>
          </p:cNvPr>
          <p:cNvSpPr/>
          <p:nvPr/>
        </p:nvSpPr>
        <p:spPr>
          <a:xfrm>
            <a:off x="1604879" y="3758789"/>
            <a:ext cx="3534191" cy="785984"/>
          </a:xfrm>
          <a:prstGeom prst="rect">
            <a:avLst/>
          </a:prstGeom>
        </p:spPr>
        <p:txBody>
          <a:bodyPr wrap="square">
            <a:spAutoFit/>
          </a:bodyPr>
          <a:lstStyle/>
          <a:p>
            <a:pPr marL="342900" indent="-342900">
              <a:lnSpc>
                <a:spcPts val="2600"/>
              </a:lnSpc>
              <a:spcBef>
                <a:spcPts val="400"/>
              </a:spcBef>
              <a:buFont typeface="Wingdings" panose="05000000000000000000" pitchFamily="2" charset="2"/>
              <a:buChar char="ü"/>
              <a:defRPr/>
            </a:pPr>
            <a:endParaRPr lang="en-US" altLang="zh-TW" sz="2000" dirty="0">
              <a:latin typeface="微軟正黑體" panose="020B0604030504040204" pitchFamily="34" charset="-120"/>
              <a:ea typeface="微軟正黑體" panose="020B0604030504040204" pitchFamily="34" charset="-120"/>
            </a:endParaRPr>
          </a:p>
          <a:p>
            <a:pPr marL="342900" indent="-342900">
              <a:lnSpc>
                <a:spcPts val="2600"/>
              </a:lnSpc>
              <a:spcBef>
                <a:spcPts val="400"/>
              </a:spcBef>
              <a:buFont typeface="Wingdings" panose="05000000000000000000" pitchFamily="2" charset="2"/>
              <a:buChar char="ü"/>
            </a:pPr>
            <a:endParaRPr lang="zh-TW" altLang="en-US" sz="2000" dirty="0">
              <a:latin typeface="微軟正黑體" panose="020B0604030504040204" pitchFamily="34" charset="-120"/>
              <a:ea typeface="微軟正黑體" panose="020B0604030504040204" pitchFamily="34" charset="-120"/>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10</a:t>
            </a:fld>
            <a:endParaRPr lang="zh-TW" altLang="en-US" sz="1600" dirty="0">
              <a:solidFill>
                <a:schemeClr val="tx1"/>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864433" y="170381"/>
            <a:ext cx="7460621" cy="759833"/>
          </a:xfrm>
        </p:spPr>
        <p:txBody>
          <a:bodyPr>
            <a:normAutofit/>
          </a:bodyPr>
          <a:lstStyle/>
          <a:p>
            <a:r>
              <a:rPr lang="zh-TW" altLang="en-US" sz="4400" b="1" dirty="0">
                <a:solidFill>
                  <a:schemeClr val="accent3">
                    <a:lumMod val="50000"/>
                  </a:schemeClr>
                </a:solidFill>
              </a:rPr>
              <a:t>合理調整</a:t>
            </a:r>
            <a:r>
              <a:rPr lang="zh-TW" altLang="en-US" sz="4400" dirty="0">
                <a:solidFill>
                  <a:schemeClr val="accent3">
                    <a:lumMod val="50000"/>
                  </a:schemeClr>
                </a:solidFill>
              </a:rPr>
              <a:t>四種方式</a:t>
            </a:r>
            <a:endParaRPr lang="zh-TW" altLang="en-US" sz="4400" b="1" dirty="0">
              <a:solidFill>
                <a:schemeClr val="accent3">
                  <a:lumMod val="50000"/>
                </a:schemeClr>
              </a:solidFill>
            </a:endParaRPr>
          </a:p>
        </p:txBody>
      </p:sp>
      <p:pic>
        <p:nvPicPr>
          <p:cNvPr id="3" name="Picture 2" descr="Puzzle ">
            <a:extLst>
              <a:ext uri="{FF2B5EF4-FFF2-40B4-BE49-F238E27FC236}">
                <a16:creationId xmlns:a16="http://schemas.microsoft.com/office/drawing/2014/main" id="{1B525DA9-E7AC-2D3C-C738-9DEA76CF73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448" y="85235"/>
            <a:ext cx="1530212" cy="1530212"/>
          </a:xfrm>
          <a:prstGeom prst="rect">
            <a:avLst/>
          </a:prstGeom>
          <a:noFill/>
          <a:extLst>
            <a:ext uri="{909E8E84-426E-40DD-AFC4-6F175D3DCCD1}">
              <a14:hiddenFill xmlns:a14="http://schemas.microsoft.com/office/drawing/2010/main">
                <a:solidFill>
                  <a:srgbClr val="FFFFFF"/>
                </a:solidFill>
              </a14:hiddenFill>
            </a:ext>
          </a:extLst>
        </p:spPr>
      </p:pic>
      <p:sp>
        <p:nvSpPr>
          <p:cNvPr id="6" name="矩形: 圓角 5">
            <a:extLst>
              <a:ext uri="{FF2B5EF4-FFF2-40B4-BE49-F238E27FC236}">
                <a16:creationId xmlns:a16="http://schemas.microsoft.com/office/drawing/2014/main" id="{731BF369-6481-40D7-F356-189E553F0F38}"/>
              </a:ext>
            </a:extLst>
          </p:cNvPr>
          <p:cNvSpPr/>
          <p:nvPr/>
        </p:nvSpPr>
        <p:spPr>
          <a:xfrm>
            <a:off x="1864433" y="1427721"/>
            <a:ext cx="4438044" cy="785984"/>
          </a:xfrm>
          <a:prstGeom prst="roundRect">
            <a:avLst/>
          </a:prstGeom>
          <a:solidFill>
            <a:srgbClr val="AAECC8"/>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r>
              <a:rPr lang="zh-TW" altLang="en-US"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rPr>
              <a:t> １、調整設施設備</a:t>
            </a:r>
            <a:endParaRPr lang="en-US" altLang="zh-TW"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8" name="矩形: 圓角 7">
            <a:extLst>
              <a:ext uri="{FF2B5EF4-FFF2-40B4-BE49-F238E27FC236}">
                <a16:creationId xmlns:a16="http://schemas.microsoft.com/office/drawing/2014/main" id="{228C1A2E-0076-BB4B-D4EC-E383E95BBE9A}"/>
              </a:ext>
            </a:extLst>
          </p:cNvPr>
          <p:cNvSpPr/>
          <p:nvPr/>
        </p:nvSpPr>
        <p:spPr>
          <a:xfrm>
            <a:off x="1309430" y="2467723"/>
            <a:ext cx="4438044" cy="785984"/>
          </a:xfrm>
          <a:prstGeom prst="roundRect">
            <a:avLst/>
          </a:prstGeom>
          <a:solidFill>
            <a:srgbClr val="A5D5FD"/>
          </a:solidFill>
          <a:ln>
            <a:solidFill>
              <a:srgbClr val="8ECAFC"/>
            </a:solidFill>
          </a:ln>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r>
              <a:rPr lang="zh-TW" altLang="en-US"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rPr>
              <a:t> ２、調整職務內容</a:t>
            </a:r>
            <a:endParaRPr lang="en-US" altLang="zh-TW"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9" name="矩形: 圓角 8">
            <a:extLst>
              <a:ext uri="{FF2B5EF4-FFF2-40B4-BE49-F238E27FC236}">
                <a16:creationId xmlns:a16="http://schemas.microsoft.com/office/drawing/2014/main" id="{2D3124C3-53B3-2EB7-C4D2-8F1136A9E7ED}"/>
              </a:ext>
            </a:extLst>
          </p:cNvPr>
          <p:cNvSpPr/>
          <p:nvPr/>
        </p:nvSpPr>
        <p:spPr>
          <a:xfrm>
            <a:off x="826540" y="3604294"/>
            <a:ext cx="5571184" cy="785984"/>
          </a:xfrm>
          <a:prstGeom prst="roundRect">
            <a:avLst/>
          </a:prstGeom>
          <a:solidFill>
            <a:srgbClr val="FFAFAF"/>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pPr algn="ctr"/>
            <a:r>
              <a:rPr lang="zh-TW" altLang="en-US"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rPr>
              <a:t>３、開放／提供人力資源</a:t>
            </a:r>
            <a:endParaRPr lang="en-US" altLang="zh-TW"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10" name="矩形: 圓角 9">
            <a:extLst>
              <a:ext uri="{FF2B5EF4-FFF2-40B4-BE49-F238E27FC236}">
                <a16:creationId xmlns:a16="http://schemas.microsoft.com/office/drawing/2014/main" id="{9B48FBBB-43CE-3EFF-4653-E135EA533073}"/>
              </a:ext>
            </a:extLst>
          </p:cNvPr>
          <p:cNvSpPr/>
          <p:nvPr/>
        </p:nvSpPr>
        <p:spPr>
          <a:xfrm>
            <a:off x="351799" y="4674037"/>
            <a:ext cx="4438043" cy="785984"/>
          </a:xfrm>
          <a:prstGeom prst="roundRect">
            <a:avLst/>
          </a:prstGeom>
          <a:solidFill>
            <a:srgbClr val="FFCE85"/>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r>
              <a:rPr lang="zh-TW" altLang="en-US"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rPr>
              <a:t> ４、改善制度規範</a:t>
            </a:r>
            <a:endParaRPr lang="en-US" altLang="zh-TW" sz="3600" b="1" dirty="0">
              <a:solidFill>
                <a:schemeClr val="tx1">
                  <a:lumMod val="5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pic>
        <p:nvPicPr>
          <p:cNvPr id="11" name="Picture 4" descr="Partnership ">
            <a:extLst>
              <a:ext uri="{FF2B5EF4-FFF2-40B4-BE49-F238E27FC236}">
                <a16:creationId xmlns:a16="http://schemas.microsoft.com/office/drawing/2014/main" id="{FBFCE14A-67DB-8A45-5C7C-812062CB68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725622">
            <a:off x="5479507" y="4359531"/>
            <a:ext cx="2039890" cy="2039890"/>
          </a:xfrm>
          <a:prstGeom prst="rect">
            <a:avLst/>
          </a:prstGeom>
          <a:noFill/>
          <a:extLst>
            <a:ext uri="{909E8E84-426E-40DD-AFC4-6F175D3DCCD1}">
              <a14:hiddenFill xmlns:a14="http://schemas.microsoft.com/office/drawing/2010/main">
                <a:solidFill>
                  <a:srgbClr val="FFFFFF"/>
                </a:solidFill>
              </a14:hiddenFill>
            </a:ext>
          </a:extLst>
        </p:spPr>
      </p:pic>
      <p:sp>
        <p:nvSpPr>
          <p:cNvPr id="12" name="文字方塊 11">
            <a:extLst>
              <a:ext uri="{FF2B5EF4-FFF2-40B4-BE49-F238E27FC236}">
                <a16:creationId xmlns:a16="http://schemas.microsoft.com/office/drawing/2014/main" id="{E40AC5F6-D5F1-185D-2B3F-5353DD96A311}"/>
              </a:ext>
            </a:extLst>
          </p:cNvPr>
          <p:cNvSpPr txBox="1"/>
          <p:nvPr/>
        </p:nvSpPr>
        <p:spPr>
          <a:xfrm>
            <a:off x="7087210" y="1303437"/>
            <a:ext cx="4660364" cy="3539430"/>
          </a:xfrm>
          <a:prstGeom prst="rect">
            <a:avLst/>
          </a:prstGeom>
          <a:noFill/>
        </p:spPr>
        <p:txBody>
          <a:bodyPr wrap="square">
            <a:spAutoFit/>
          </a:bodyPr>
          <a:lstStyle/>
          <a:p>
            <a:r>
              <a:rPr lang="zh-TW" altLang="en-US" sz="32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很多時候，身心障礙者面臨的障礙處境來自於環境和社會，只要調整外在環境或提供支持，讓他們獲得相等的機會參與就業或考訓，他們就可以充分發揮實力。</a:t>
            </a:r>
            <a:endParaRPr lang="en-US" altLang="zh-TW" sz="32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4114" name="Picture 18" descr="Wheelchair ">
            <a:extLst>
              <a:ext uri="{FF2B5EF4-FFF2-40B4-BE49-F238E27FC236}">
                <a16:creationId xmlns:a16="http://schemas.microsoft.com/office/drawing/2014/main" id="{75961A45-B3C7-0C4C-A78C-D0F84591B4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25054" y="4674037"/>
            <a:ext cx="1700347" cy="170034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Ok">
            <a:extLst>
              <a:ext uri="{FF2B5EF4-FFF2-40B4-BE49-F238E27FC236}">
                <a16:creationId xmlns:a16="http://schemas.microsoft.com/office/drawing/2014/main" id="{574A5BEF-FAD7-A400-DC6B-6377820F702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44310" y="4266890"/>
            <a:ext cx="791197" cy="791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2510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400"/>
                                        <p:tgtEl>
                                          <p:spTgt spid="12"/>
                                        </p:tgtEl>
                                      </p:cBhvr>
                                    </p:animEffect>
                                    <p:anim calcmode="lin" valueType="num">
                                      <p:cBhvr>
                                        <p:cTn id="8" dur="400" fill="hold"/>
                                        <p:tgtEl>
                                          <p:spTgt spid="12"/>
                                        </p:tgtEl>
                                        <p:attrNameLst>
                                          <p:attrName>ppt_x</p:attrName>
                                        </p:attrNameLst>
                                      </p:cBhvr>
                                      <p:tavLst>
                                        <p:tav tm="0">
                                          <p:val>
                                            <p:strVal val="#ppt_x"/>
                                          </p:val>
                                        </p:tav>
                                        <p:tav tm="100000">
                                          <p:val>
                                            <p:strVal val="#ppt_x"/>
                                          </p:val>
                                        </p:tav>
                                      </p:tavLst>
                                    </p:anim>
                                    <p:anim calcmode="lin" valueType="num">
                                      <p:cBhvr>
                                        <p:cTn id="9" dur="4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한쪽 모서리가 둥근 사각형 4">
            <a:extLst>
              <a:ext uri="{FF2B5EF4-FFF2-40B4-BE49-F238E27FC236}">
                <a16:creationId xmlns:a16="http://schemas.microsoft.com/office/drawing/2014/main" id="{D984A61C-B2FC-C67B-9019-887E4D12AE01}"/>
              </a:ext>
            </a:extLst>
          </p:cNvPr>
          <p:cNvSpPr/>
          <p:nvPr/>
        </p:nvSpPr>
        <p:spPr>
          <a:xfrm flipH="1" flipV="1">
            <a:off x="-4" y="-7531"/>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職業訓練中的「合理調整」</a:t>
            </a:r>
            <a:r>
              <a:rPr lang="en-US" altLang="zh-TW" sz="4400" dirty="0">
                <a:solidFill>
                  <a:schemeClr val="accent3">
                    <a:lumMod val="50000"/>
                  </a:schemeClr>
                </a:solidFill>
              </a:rPr>
              <a:t>(1)</a:t>
            </a:r>
            <a:endParaRPr lang="zh-TW" altLang="en-US" sz="4400" b="1" dirty="0">
              <a:solidFill>
                <a:schemeClr val="accent3">
                  <a:lumMod val="50000"/>
                </a:schemeClr>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1301864" y="1396944"/>
            <a:ext cx="10523422" cy="1223738"/>
          </a:xfrm>
          <a:prstGeom prst="rect">
            <a:avLst/>
          </a:prstGeom>
          <a:noFill/>
        </p:spPr>
        <p:txBody>
          <a:bodyPr wrap="square">
            <a:normAutofit/>
          </a:bodyPr>
          <a:lstStyle/>
          <a:p>
            <a:pPr>
              <a:lnSpc>
                <a:spcPct val="120000"/>
              </a:lnSpc>
              <a:tabLst>
                <a:tab pos="3048000" algn="l"/>
              </a:tabLst>
            </a:pPr>
            <a:r>
              <a:rPr lang="zh-TW" altLang="en-US" sz="2800" i="0" dirty="0">
                <a:solidFill>
                  <a:srgbClr val="050505"/>
                </a:solidFill>
                <a:effectLst/>
                <a:latin typeface="微軟正黑體" panose="020B0604030504040204" pitchFamily="34" charset="-120"/>
                <a:ea typeface="微軟正黑體" panose="020B0604030504040204" pitchFamily="34" charset="-120"/>
              </a:rPr>
              <a:t>職訓單位有責任創造友善的學習環境，目的是確保身心障礙當事人和所有人一樣，</a:t>
            </a:r>
            <a:r>
              <a:rPr lang="zh-TW" altLang="en-US" sz="2800" b="1" i="0" dirty="0">
                <a:solidFill>
                  <a:srgbClr val="FF0000"/>
                </a:solidFill>
                <a:effectLst/>
                <a:latin typeface="微軟正黑體" panose="020B0604030504040204" pitchFamily="34" charset="-120"/>
                <a:ea typeface="微軟正黑體" panose="020B0604030504040204" pitchFamily="34" charset="-120"/>
              </a:rPr>
              <a:t>享有同等的參與和學習機會</a:t>
            </a:r>
            <a:r>
              <a:rPr lang="zh-TW" altLang="en-US" sz="2800" i="0" dirty="0">
                <a:solidFill>
                  <a:srgbClr val="050505"/>
                </a:solidFill>
                <a:effectLst/>
                <a:latin typeface="微軟正黑體" panose="020B0604030504040204" pitchFamily="34" charset="-120"/>
                <a:ea typeface="微軟正黑體" panose="020B0604030504040204" pitchFamily="34" charset="-120"/>
              </a:rPr>
              <a:t>。例如：</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p:txBody>
      </p:sp>
      <p:sp>
        <p:nvSpPr>
          <p:cNvPr id="3" name="文字方塊 2">
            <a:extLst>
              <a:ext uri="{FF2B5EF4-FFF2-40B4-BE49-F238E27FC236}">
                <a16:creationId xmlns:a16="http://schemas.microsoft.com/office/drawing/2014/main" id="{DDC36888-A3A5-C8DB-5BCC-D8D23D2EE28A}"/>
              </a:ext>
            </a:extLst>
          </p:cNvPr>
          <p:cNvSpPr txBox="1"/>
          <p:nvPr/>
        </p:nvSpPr>
        <p:spPr>
          <a:xfrm>
            <a:off x="1433328" y="2563618"/>
            <a:ext cx="10264911" cy="3664978"/>
          </a:xfrm>
          <a:prstGeom prst="rect">
            <a:avLst/>
          </a:prstGeom>
          <a:noFill/>
        </p:spPr>
        <p:txBody>
          <a:bodyPr wrap="square">
            <a:spAutoFit/>
          </a:bodyPr>
          <a:lstStyle/>
          <a:p>
            <a:pPr lvl="1">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課程開始前就提供教材、講義，必要時轉換成當</a:t>
            </a:r>
            <a:endParaRPr lang="en-US" altLang="zh-TW" sz="28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事人可讀取的版本。</a:t>
            </a:r>
            <a:endParaRPr lang="en-US" altLang="zh-TW" sz="28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800" i="0" dirty="0">
                <a:solidFill>
                  <a:srgbClr val="050505"/>
                </a:solidFill>
                <a:effectLst/>
                <a:latin typeface="微軟正黑體" panose="020B0604030504040204" pitchFamily="34" charset="-120"/>
                <a:ea typeface="微軟正黑體" panose="020B0604030504040204" pitchFamily="34" charset="-120"/>
              </a:rPr>
              <a:t>助聽器搭配座位調整。</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800" i="0" dirty="0">
                <a:solidFill>
                  <a:srgbClr val="050505"/>
                </a:solidFill>
                <a:effectLst/>
                <a:latin typeface="微軟正黑體" panose="020B0604030504040204" pitchFamily="34" charset="-120"/>
                <a:ea typeface="微軟正黑體" panose="020B0604030504040204" pitchFamily="34" charset="-120"/>
              </a:rPr>
              <a:t>在訓練場裝設警示燈、為學員配置震動式呼叫器。</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800" i="0" dirty="0">
                <a:solidFill>
                  <a:srgbClr val="050505"/>
                </a:solidFill>
                <a:effectLst/>
                <a:latin typeface="微軟正黑體" panose="020B0604030504040204" pitchFamily="34" charset="-120"/>
                <a:ea typeface="微軟正黑體" panose="020B0604030504040204" pitchFamily="34" charset="-120"/>
              </a:rPr>
              <a:t>私下邀請合適的學員關照與協助當事人。</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創造安心的氛圍與環境，鼓勵當事人分享他們的挑戰或困難。</a:t>
            </a:r>
            <a:endParaRPr lang="zh-TW" altLang="en-US" sz="28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確保訓練環境、空間配置無障礙。</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p:txBody>
      </p:sp>
      <p:sp>
        <p:nvSpPr>
          <p:cNvPr id="5" name="圓角矩形 43">
            <a:extLst>
              <a:ext uri="{FF2B5EF4-FFF2-40B4-BE49-F238E27FC236}">
                <a16:creationId xmlns:a16="http://schemas.microsoft.com/office/drawing/2014/main" id="{57F04AC4-0D29-FA79-0FF7-6588E25780E0}"/>
              </a:ext>
            </a:extLst>
          </p:cNvPr>
          <p:cNvSpPr/>
          <p:nvPr/>
        </p:nvSpPr>
        <p:spPr>
          <a:xfrm>
            <a:off x="228601" y="1328689"/>
            <a:ext cx="11730038" cy="497209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10" name="Picture 6" descr="Check mark ">
            <a:extLst>
              <a:ext uri="{FF2B5EF4-FFF2-40B4-BE49-F238E27FC236}">
                <a16:creationId xmlns:a16="http://schemas.microsoft.com/office/drawing/2014/main" id="{B64B5AFE-9E75-04AF-B417-F7080E0DC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328" y="3545419"/>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Check mark ">
            <a:extLst>
              <a:ext uri="{FF2B5EF4-FFF2-40B4-BE49-F238E27FC236}">
                <a16:creationId xmlns:a16="http://schemas.microsoft.com/office/drawing/2014/main" id="{6024125B-0641-103F-772A-A17D3D7FBE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1566" y="4067363"/>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Check mark ">
            <a:extLst>
              <a:ext uri="{FF2B5EF4-FFF2-40B4-BE49-F238E27FC236}">
                <a16:creationId xmlns:a16="http://schemas.microsoft.com/office/drawing/2014/main" id="{94328E52-4195-E5B8-E445-DF6E43125C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1566" y="4575762"/>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Check mark ">
            <a:extLst>
              <a:ext uri="{FF2B5EF4-FFF2-40B4-BE49-F238E27FC236}">
                <a16:creationId xmlns:a16="http://schemas.microsoft.com/office/drawing/2014/main" id="{BD8CAFD6-C47C-3CC8-0E80-0998EBD98C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1566" y="5104191"/>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descr="Skillshare ">
            <a:extLst>
              <a:ext uri="{FF2B5EF4-FFF2-40B4-BE49-F238E27FC236}">
                <a16:creationId xmlns:a16="http://schemas.microsoft.com/office/drawing/2014/main" id="{E9B81656-626B-406C-F5B7-70EFAEF57E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280" y="2888819"/>
            <a:ext cx="1922801" cy="1922801"/>
          </a:xfrm>
          <a:prstGeom prst="rect">
            <a:avLst/>
          </a:prstGeom>
          <a:noFill/>
          <a:extLst>
            <a:ext uri="{909E8E84-426E-40DD-AFC4-6F175D3DCCD1}">
              <a14:hiddenFill xmlns:a14="http://schemas.microsoft.com/office/drawing/2010/main">
                <a:solidFill>
                  <a:srgbClr val="FFFFFF"/>
                </a:solidFill>
              </a14:hiddenFill>
            </a:ext>
          </a:extLst>
        </p:spPr>
      </p:pic>
      <p:pic>
        <p:nvPicPr>
          <p:cNvPr id="2076" name="Picture 28" descr="Disability ">
            <a:extLst>
              <a:ext uri="{FF2B5EF4-FFF2-40B4-BE49-F238E27FC236}">
                <a16:creationId xmlns:a16="http://schemas.microsoft.com/office/drawing/2014/main" id="{590C0E28-7FF1-BB80-3F59-1779D5C23CC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33733" y="2170666"/>
            <a:ext cx="1258334" cy="1258334"/>
          </a:xfrm>
          <a:prstGeom prst="rect">
            <a:avLst/>
          </a:prstGeom>
          <a:noFill/>
          <a:extLst>
            <a:ext uri="{909E8E84-426E-40DD-AFC4-6F175D3DCCD1}">
              <a14:hiddenFill xmlns:a14="http://schemas.microsoft.com/office/drawing/2010/main">
                <a:solidFill>
                  <a:srgbClr val="FFFFFF"/>
                </a:solidFill>
              </a14:hiddenFill>
            </a:ext>
          </a:extLst>
        </p:spPr>
      </p:pic>
      <p:pic>
        <p:nvPicPr>
          <p:cNvPr id="2078" name="Picture 30" descr="Circle ">
            <a:extLst>
              <a:ext uri="{FF2B5EF4-FFF2-40B4-BE49-F238E27FC236}">
                <a16:creationId xmlns:a16="http://schemas.microsoft.com/office/drawing/2014/main" id="{92AE156E-04D3-361D-8E24-63A66EE20EF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339" y="-48705"/>
            <a:ext cx="1152525" cy="1152525"/>
          </a:xfrm>
          <a:prstGeom prst="rect">
            <a:avLst/>
          </a:prstGeom>
          <a:noFill/>
          <a:extLst>
            <a:ext uri="{909E8E84-426E-40DD-AFC4-6F175D3DCCD1}">
              <a14:hiddenFill xmlns:a14="http://schemas.microsoft.com/office/drawing/2010/main">
                <a:solidFill>
                  <a:srgbClr val="FFFFFF"/>
                </a:solidFill>
              </a14:hiddenFill>
            </a:ext>
          </a:extLst>
        </p:spPr>
      </p:pic>
      <p:pic>
        <p:nvPicPr>
          <p:cNvPr id="2082" name="Picture 34" descr="Support ">
            <a:extLst>
              <a:ext uri="{FF2B5EF4-FFF2-40B4-BE49-F238E27FC236}">
                <a16:creationId xmlns:a16="http://schemas.microsoft.com/office/drawing/2014/main" id="{78CFA728-E7DB-B7F2-4A2E-8056D6295FE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1" y="24770"/>
            <a:ext cx="1204727" cy="120472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54" descr="Solution">
            <a:extLst>
              <a:ext uri="{FF2B5EF4-FFF2-40B4-BE49-F238E27FC236}">
                <a16:creationId xmlns:a16="http://schemas.microsoft.com/office/drawing/2014/main" id="{D7943CCA-D53C-6CB2-0298-C3CCCD5E2C8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5400000">
            <a:off x="191456" y="1480853"/>
            <a:ext cx="1082765" cy="108276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descr="Check mark ">
            <a:extLst>
              <a:ext uri="{FF2B5EF4-FFF2-40B4-BE49-F238E27FC236}">
                <a16:creationId xmlns:a16="http://schemas.microsoft.com/office/drawing/2014/main" id="{0B296EF1-5421-47E0-9AE1-451F42FEA0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328" y="2515624"/>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889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한쪽 모서리가 둥근 사각형 4">
            <a:extLst>
              <a:ext uri="{FF2B5EF4-FFF2-40B4-BE49-F238E27FC236}">
                <a16:creationId xmlns:a16="http://schemas.microsoft.com/office/drawing/2014/main" id="{CEA00D88-40B0-0CF2-1D7C-D6AD0B301538}"/>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17" name="矩形 16">
            <a:extLst>
              <a:ext uri="{FF2B5EF4-FFF2-40B4-BE49-F238E27FC236}">
                <a16:creationId xmlns:a16="http://schemas.microsoft.com/office/drawing/2014/main" id="{37397ABC-B164-4BEB-BB7C-F78F833C4B15}"/>
              </a:ext>
            </a:extLst>
          </p:cNvPr>
          <p:cNvSpPr/>
          <p:nvPr/>
        </p:nvSpPr>
        <p:spPr>
          <a:xfrm>
            <a:off x="1604879" y="3758789"/>
            <a:ext cx="3534191" cy="785984"/>
          </a:xfrm>
          <a:prstGeom prst="rect">
            <a:avLst/>
          </a:prstGeom>
        </p:spPr>
        <p:txBody>
          <a:bodyPr wrap="square">
            <a:spAutoFit/>
          </a:bodyPr>
          <a:lstStyle/>
          <a:p>
            <a:pPr marL="342900" indent="-342900">
              <a:lnSpc>
                <a:spcPts val="2600"/>
              </a:lnSpc>
              <a:spcBef>
                <a:spcPts val="400"/>
              </a:spcBef>
              <a:buFont typeface="Wingdings" panose="05000000000000000000" pitchFamily="2" charset="2"/>
              <a:buChar char="ü"/>
              <a:defRPr/>
            </a:pPr>
            <a:endParaRPr lang="en-US" altLang="zh-TW" sz="2000" dirty="0">
              <a:latin typeface="微軟正黑體" panose="020B0604030504040204" pitchFamily="34" charset="-120"/>
              <a:ea typeface="微軟正黑體" panose="020B0604030504040204" pitchFamily="34" charset="-120"/>
            </a:endParaRPr>
          </a:p>
          <a:p>
            <a:pPr marL="342900" indent="-342900">
              <a:lnSpc>
                <a:spcPts val="2600"/>
              </a:lnSpc>
              <a:spcBef>
                <a:spcPts val="400"/>
              </a:spcBef>
              <a:buFont typeface="Wingdings" panose="05000000000000000000" pitchFamily="2" charset="2"/>
              <a:buChar char="ü"/>
            </a:pPr>
            <a:endParaRPr lang="zh-TW" altLang="en-US" sz="2000" dirty="0">
              <a:latin typeface="微軟正黑體" panose="020B0604030504040204" pitchFamily="34" charset="-120"/>
              <a:ea typeface="微軟正黑體" panose="020B0604030504040204" pitchFamily="34" charset="-120"/>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12</a:t>
            </a:fld>
            <a:endParaRPr lang="zh-TW" altLang="en-US" sz="1600" dirty="0">
              <a:solidFill>
                <a:schemeClr val="tx1"/>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3471863" y="1570698"/>
            <a:ext cx="8227917" cy="4557530"/>
          </a:xfrm>
          <a:prstGeom prst="rect">
            <a:avLst/>
          </a:prstGeom>
          <a:noFill/>
        </p:spPr>
        <p:txBody>
          <a:bodyPr wrap="square">
            <a:spAutoFit/>
          </a:bodyPr>
          <a:lstStyle/>
          <a:p>
            <a:pPr>
              <a:lnSpc>
                <a:spcPct val="120000"/>
              </a:lnSpc>
              <a:spcBef>
                <a:spcPts val="600"/>
              </a:spcBef>
            </a:pPr>
            <a:r>
              <a:rPr lang="zh-TW" altLang="en-US" sz="2800" dirty="0">
                <a:solidFill>
                  <a:srgbClr val="050505"/>
                </a:solidFill>
                <a:latin typeface="微軟正黑體" panose="020B0604030504040204" pitchFamily="34" charset="-120"/>
                <a:ea typeface="微軟正黑體" panose="020B0604030504040204" pitchFamily="34" charset="-120"/>
              </a:rPr>
              <a:t>透過「錄訓評估」，有助於職訓單位了解學員的障礙處境、討論錄訓後能提供哪些協助，並判斷錄訓當天是否就有立即需求。（是否揭露自身障礙診斷與細節，屬於學員自己的選擇）</a:t>
            </a:r>
            <a:endParaRPr lang="en-US" altLang="zh-TW" sz="2800" dirty="0">
              <a:solidFill>
                <a:srgbClr val="050505"/>
              </a:solidFill>
              <a:latin typeface="微軟正黑體" panose="020B0604030504040204" pitchFamily="34" charset="-120"/>
              <a:ea typeface="微軟正黑體" panose="020B0604030504040204" pitchFamily="34" charset="-120"/>
            </a:endParaRPr>
          </a:p>
          <a:p>
            <a:pPr>
              <a:lnSpc>
                <a:spcPct val="120000"/>
              </a:lnSpc>
              <a:spcBef>
                <a:spcPts val="600"/>
              </a:spcBef>
            </a:pPr>
            <a:endParaRPr lang="en-US" altLang="zh-TW" sz="500" dirty="0">
              <a:solidFill>
                <a:srgbClr val="050505"/>
              </a:solidFill>
              <a:latin typeface="微軟正黑體" panose="020B0604030504040204" pitchFamily="34" charset="-120"/>
              <a:ea typeface="微軟正黑體" panose="020B0604030504040204" pitchFamily="34" charset="-120"/>
            </a:endParaRPr>
          </a:p>
          <a:p>
            <a:pPr>
              <a:lnSpc>
                <a:spcPct val="120000"/>
              </a:lnSpc>
              <a:spcBef>
                <a:spcPts val="600"/>
              </a:spcBef>
            </a:pPr>
            <a:r>
              <a:rPr lang="zh-TW" altLang="en-US" sz="2800" dirty="0">
                <a:solidFill>
                  <a:srgbClr val="050505"/>
                </a:solidFill>
                <a:latin typeface="微軟正黑體" panose="020B0604030504040204" pitchFamily="34" charset="-120"/>
                <a:ea typeface="微軟正黑體" panose="020B0604030504040204" pitchFamily="34" charset="-120"/>
              </a:rPr>
              <a:t>錄訓後約２週內，透過初期觀察、晤談，深入認識當事人的狀態，並確認是否需要針對訓練內容、形式、環境、評核、未來結訓後的相關輔導進行合理調整。</a:t>
            </a:r>
            <a:endParaRPr lang="en-US" altLang="zh-TW" sz="2800" dirty="0">
              <a:solidFill>
                <a:srgbClr val="050505"/>
              </a:solidFill>
              <a:latin typeface="微軟正黑體" panose="020B0604030504040204" pitchFamily="34" charset="-120"/>
              <a:ea typeface="微軟正黑體" panose="020B0604030504040204" pitchFamily="34" charset="-120"/>
            </a:endParaRPr>
          </a:p>
        </p:txBody>
      </p:sp>
      <p:pic>
        <p:nvPicPr>
          <p:cNvPr id="1028" name="Picture 4" descr="Interview ">
            <a:extLst>
              <a:ext uri="{FF2B5EF4-FFF2-40B4-BE49-F238E27FC236}">
                <a16:creationId xmlns:a16="http://schemas.microsoft.com/office/drawing/2014/main" id="{A67A6EFB-7655-4E7F-29BE-C61E4C74F3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569" y="4410600"/>
            <a:ext cx="2016631" cy="2016631"/>
          </a:xfrm>
          <a:prstGeom prst="rect">
            <a:avLst/>
          </a:prstGeom>
          <a:noFill/>
          <a:extLst>
            <a:ext uri="{909E8E84-426E-40DD-AFC4-6F175D3DCCD1}">
              <a14:hiddenFill xmlns:a14="http://schemas.microsoft.com/office/drawing/2010/main">
                <a:solidFill>
                  <a:srgbClr val="FFFFFF"/>
                </a:solidFill>
              </a14:hiddenFill>
            </a:ext>
          </a:extLst>
        </p:spPr>
      </p:pic>
      <p:sp>
        <p:nvSpPr>
          <p:cNvPr id="2" name="圓角矩形 43">
            <a:extLst>
              <a:ext uri="{FF2B5EF4-FFF2-40B4-BE49-F238E27FC236}">
                <a16:creationId xmlns:a16="http://schemas.microsoft.com/office/drawing/2014/main" id="{B7873EB6-983A-DCF3-49D8-606E42E5EA42}"/>
              </a:ext>
            </a:extLst>
          </p:cNvPr>
          <p:cNvSpPr/>
          <p:nvPr/>
        </p:nvSpPr>
        <p:spPr>
          <a:xfrm>
            <a:off x="2557463" y="1328689"/>
            <a:ext cx="9401175" cy="4976433"/>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3" name="Picture 4" descr="Pointing Up">
            <a:extLst>
              <a:ext uri="{FF2B5EF4-FFF2-40B4-BE49-F238E27FC236}">
                <a16:creationId xmlns:a16="http://schemas.microsoft.com/office/drawing/2014/main" id="{9FB412B7-F3F7-5748-9A77-BCC2CAC610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747963" y="1570698"/>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Pointing Up">
            <a:extLst>
              <a:ext uri="{FF2B5EF4-FFF2-40B4-BE49-F238E27FC236}">
                <a16:creationId xmlns:a16="http://schemas.microsoft.com/office/drawing/2014/main" id="{CEAF96DB-D25A-BE1F-8362-F5D19982C5F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747963" y="3842957"/>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Talking">
            <a:extLst>
              <a:ext uri="{FF2B5EF4-FFF2-40B4-BE49-F238E27FC236}">
                <a16:creationId xmlns:a16="http://schemas.microsoft.com/office/drawing/2014/main" id="{FCA01D7C-8AA5-4D4B-12DB-D20A47F920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2220" y="3033356"/>
            <a:ext cx="1450865" cy="145086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34" descr="Support ">
            <a:extLst>
              <a:ext uri="{FF2B5EF4-FFF2-40B4-BE49-F238E27FC236}">
                <a16:creationId xmlns:a16="http://schemas.microsoft.com/office/drawing/2014/main" id="{29DBC790-498A-46A0-781C-E8F2765C704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1" y="24770"/>
            <a:ext cx="1204727" cy="1204727"/>
          </a:xfrm>
          <a:prstGeom prst="rect">
            <a:avLst/>
          </a:prstGeom>
          <a:noFill/>
          <a:extLst>
            <a:ext uri="{909E8E84-426E-40DD-AFC4-6F175D3DCCD1}">
              <a14:hiddenFill xmlns:a14="http://schemas.microsoft.com/office/drawing/2010/main">
                <a:solidFill>
                  <a:srgbClr val="FFFFFF"/>
                </a:solidFill>
              </a14:hiddenFill>
            </a:ext>
          </a:extLst>
        </p:spPr>
      </p:pic>
      <p:sp>
        <p:nvSpPr>
          <p:cNvPr id="23" name="標題 51">
            <a:extLst>
              <a:ext uri="{FF2B5EF4-FFF2-40B4-BE49-F238E27FC236}">
                <a16:creationId xmlns:a16="http://schemas.microsoft.com/office/drawing/2014/main" id="{3967E5D2-6F49-CCE8-8EF7-2B5C6EEF7E36}"/>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職業訓練中的「合理調整」</a:t>
            </a:r>
            <a:r>
              <a:rPr lang="en-US" altLang="zh-TW" sz="4400" dirty="0">
                <a:solidFill>
                  <a:schemeClr val="accent3">
                    <a:lumMod val="50000"/>
                  </a:schemeClr>
                </a:solidFill>
              </a:rPr>
              <a:t>(2)</a:t>
            </a:r>
            <a:endParaRPr lang="zh-TW" altLang="en-US" sz="4400" b="1" dirty="0">
              <a:solidFill>
                <a:schemeClr val="accent3">
                  <a:lumMod val="50000"/>
                </a:schemeClr>
              </a:solidFill>
            </a:endParaRPr>
          </a:p>
        </p:txBody>
      </p:sp>
    </p:spTree>
    <p:extLst>
      <p:ext uri="{BB962C8B-B14F-4D97-AF65-F5344CB8AC3E}">
        <p14:creationId xmlns:p14="http://schemas.microsoft.com/office/powerpoint/2010/main" val="9894026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한쪽 모서리가 둥근 사각형 4">
            <a:extLst>
              <a:ext uri="{FF2B5EF4-FFF2-40B4-BE49-F238E27FC236}">
                <a16:creationId xmlns:a16="http://schemas.microsoft.com/office/drawing/2014/main" id="{95E92C60-0BF8-8FC5-569D-4C098AF8E0DB}"/>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17" name="矩形 16">
            <a:extLst>
              <a:ext uri="{FF2B5EF4-FFF2-40B4-BE49-F238E27FC236}">
                <a16:creationId xmlns:a16="http://schemas.microsoft.com/office/drawing/2014/main" id="{37397ABC-B164-4BEB-BB7C-F78F833C4B15}"/>
              </a:ext>
            </a:extLst>
          </p:cNvPr>
          <p:cNvSpPr/>
          <p:nvPr/>
        </p:nvSpPr>
        <p:spPr>
          <a:xfrm>
            <a:off x="1604879" y="3758789"/>
            <a:ext cx="3534191" cy="785984"/>
          </a:xfrm>
          <a:prstGeom prst="rect">
            <a:avLst/>
          </a:prstGeom>
        </p:spPr>
        <p:txBody>
          <a:bodyPr wrap="square">
            <a:spAutoFit/>
          </a:bodyPr>
          <a:lstStyle/>
          <a:p>
            <a:pPr marL="342900" indent="-342900">
              <a:lnSpc>
                <a:spcPts val="2600"/>
              </a:lnSpc>
              <a:spcBef>
                <a:spcPts val="400"/>
              </a:spcBef>
              <a:buFont typeface="Wingdings" panose="05000000000000000000" pitchFamily="2" charset="2"/>
              <a:buChar char="ü"/>
              <a:defRPr/>
            </a:pPr>
            <a:endParaRPr lang="en-US" altLang="zh-TW" sz="2000" dirty="0">
              <a:latin typeface="微軟正黑體" panose="020B0604030504040204" pitchFamily="34" charset="-120"/>
              <a:ea typeface="微軟正黑體" panose="020B0604030504040204" pitchFamily="34" charset="-120"/>
            </a:endParaRPr>
          </a:p>
          <a:p>
            <a:pPr marL="342900" indent="-342900">
              <a:lnSpc>
                <a:spcPts val="2600"/>
              </a:lnSpc>
              <a:spcBef>
                <a:spcPts val="400"/>
              </a:spcBef>
              <a:buFont typeface="Wingdings" panose="05000000000000000000" pitchFamily="2" charset="2"/>
              <a:buChar char="ü"/>
            </a:pPr>
            <a:endParaRPr lang="zh-TW" altLang="en-US" sz="2000" dirty="0">
              <a:latin typeface="微軟正黑體" panose="020B0604030504040204" pitchFamily="34" charset="-120"/>
              <a:ea typeface="微軟正黑體" panose="020B0604030504040204" pitchFamily="34" charset="-120"/>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13</a:t>
            </a:fld>
            <a:endParaRPr lang="zh-TW" altLang="en-US" sz="1600" dirty="0">
              <a:solidFill>
                <a:schemeClr val="tx1"/>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906673" y="1373403"/>
            <a:ext cx="11234525" cy="5004319"/>
          </a:xfrm>
          <a:prstGeom prst="rect">
            <a:avLst/>
          </a:prstGeom>
          <a:noFill/>
        </p:spPr>
        <p:txBody>
          <a:bodyPr wrap="square">
            <a:spAutoFit/>
          </a:bodyPr>
          <a:lstStyle/>
          <a:p>
            <a:pPr>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　</a:t>
            </a:r>
            <a:r>
              <a:rPr lang="zh-TW" altLang="en-US" sz="2800" dirty="0">
                <a:solidFill>
                  <a:srgbClr val="FF0000"/>
                </a:solidFill>
                <a:latin typeface="微軟正黑體" panose="020B0604030504040204" pitchFamily="34" charset="-120"/>
                <a:ea typeface="微軟正黑體" panose="020B0604030504040204" pitchFamily="34" charset="-120"/>
              </a:rPr>
              <a:t>考慮學員是否需要合理調整的思考面向</a:t>
            </a:r>
            <a:r>
              <a:rPr lang="zh-TW" altLang="en-US" sz="2800" dirty="0">
                <a:solidFill>
                  <a:srgbClr val="050505"/>
                </a:solidFill>
                <a:latin typeface="微軟正黑體" panose="020B0604030504040204" pitchFamily="34" charset="-120"/>
                <a:ea typeface="微軟正黑體" panose="020B0604030504040204" pitchFamily="34" charset="-120"/>
              </a:rPr>
              <a:t>：</a:t>
            </a:r>
            <a:endParaRPr lang="en-US" altLang="zh-TW" sz="28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在上課時是否能自由移動並進行課程所需的動作？</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能否在課程中長時間久坐？</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在「聽、說、讀、寫」方面是否有特殊需求？</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學員如何與職訓師及其他學員溝通、討論想法？</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學員如何在課堂中保持專注、跟上進度、用什麼方法記憶所學及通過考核？</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學員如何處理訓練中可能產生的壓力或挫折？</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spcBef>
                <a:spcPts val="600"/>
              </a:spcBef>
            </a:pPr>
            <a:r>
              <a:rPr lang="zh-TW" altLang="en-US" sz="2800" dirty="0">
                <a:solidFill>
                  <a:srgbClr val="050505"/>
                </a:solidFill>
                <a:latin typeface="微軟正黑體" panose="020B0604030504040204" pitchFamily="34" charset="-120"/>
                <a:ea typeface="微軟正黑體" panose="020B0604030504040204" pitchFamily="34" charset="-120"/>
              </a:rPr>
              <a:t>　</a:t>
            </a:r>
            <a:r>
              <a:rPr lang="zh-TW" altLang="en-US" sz="2800" dirty="0">
                <a:solidFill>
                  <a:srgbClr val="FF0000"/>
                </a:solidFill>
                <a:latin typeface="微軟正黑體" panose="020B0604030504040204" pitchFamily="34" charset="-120"/>
                <a:ea typeface="微軟正黑體" panose="020B0604030504040204" pitchFamily="34" charset="-120"/>
              </a:rPr>
              <a:t>職訓單位提供合理調整的程序原則</a:t>
            </a:r>
            <a:r>
              <a:rPr lang="zh-TW" altLang="en-US" sz="2800" dirty="0">
                <a:solidFill>
                  <a:srgbClr val="050505"/>
                </a:solidFill>
                <a:latin typeface="微軟正黑體" panose="020B0604030504040204" pitchFamily="34" charset="-120"/>
                <a:ea typeface="微軟正黑體" panose="020B0604030504040204" pitchFamily="34" charset="-120"/>
              </a:rPr>
              <a:t>：</a:t>
            </a:r>
            <a:endParaRPr lang="en-US" altLang="zh-TW" sz="28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800" dirty="0">
                <a:solidFill>
                  <a:srgbClr val="050505"/>
                </a:solidFill>
                <a:latin typeface="微軟正黑體" panose="020B0604030504040204" pitchFamily="34" charset="-120"/>
                <a:ea typeface="微軟正黑體" panose="020B0604030504040204" pitchFamily="34" charset="-120"/>
              </a:rPr>
              <a:t>　 </a:t>
            </a:r>
            <a:r>
              <a:rPr lang="zh-TW" altLang="en-US" sz="2400" dirty="0">
                <a:solidFill>
                  <a:srgbClr val="050505"/>
                </a:solidFill>
                <a:latin typeface="微軟正黑體" panose="020B0604030504040204" pitchFamily="34" charset="-120"/>
                <a:ea typeface="微軟正黑體" panose="020B0604030504040204" pitchFamily="34" charset="-120"/>
              </a:rPr>
              <a:t>釐清問題、評估課程是否適合當事人</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立即調整、積極協助</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10000"/>
              </a:lnSpc>
            </a:pPr>
            <a:r>
              <a:rPr lang="zh-TW" altLang="en-US" sz="2400" dirty="0">
                <a:solidFill>
                  <a:srgbClr val="050505"/>
                </a:solidFill>
                <a:latin typeface="微軟正黑體" panose="020B0604030504040204" pitchFamily="34" charset="-120"/>
                <a:ea typeface="微軟正黑體" panose="020B0604030504040204" pitchFamily="34" charset="-120"/>
              </a:rPr>
              <a:t>　 給予充分的資訊和選擇權</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2" name="圓角矩形 43">
            <a:extLst>
              <a:ext uri="{FF2B5EF4-FFF2-40B4-BE49-F238E27FC236}">
                <a16:creationId xmlns:a16="http://schemas.microsoft.com/office/drawing/2014/main" id="{6C30652B-8A4A-7090-607D-E7A5D0DB3F5E}"/>
              </a:ext>
            </a:extLst>
          </p:cNvPr>
          <p:cNvSpPr/>
          <p:nvPr/>
        </p:nvSpPr>
        <p:spPr>
          <a:xfrm>
            <a:off x="228601" y="1328689"/>
            <a:ext cx="11730038" cy="497209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10" name="Picture 4" descr="Pointing Up">
            <a:extLst>
              <a:ext uri="{FF2B5EF4-FFF2-40B4-BE49-F238E27FC236}">
                <a16:creationId xmlns:a16="http://schemas.microsoft.com/office/drawing/2014/main" id="{697D2C22-BDC8-2E4D-569B-9B8B78612B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79857" y="1328689"/>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Pointing Up">
            <a:extLst>
              <a:ext uri="{FF2B5EF4-FFF2-40B4-BE49-F238E27FC236}">
                <a16:creationId xmlns:a16="http://schemas.microsoft.com/office/drawing/2014/main" id="{1408CC31-9156-8E6F-E62A-44E13F5DC7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79857" y="4308811"/>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0" descr="Check mark ">
            <a:extLst>
              <a:ext uri="{FF2B5EF4-FFF2-40B4-BE49-F238E27FC236}">
                <a16:creationId xmlns:a16="http://schemas.microsoft.com/office/drawing/2014/main" id="{2874F94E-8EBC-00A9-5067-FAF4986E77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3757" y="4873871"/>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60" descr="Check mark ">
            <a:extLst>
              <a:ext uri="{FF2B5EF4-FFF2-40B4-BE49-F238E27FC236}">
                <a16:creationId xmlns:a16="http://schemas.microsoft.com/office/drawing/2014/main" id="{75F7E541-2FDC-805E-D28B-F3D06ECCEE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956" y="528486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0" descr="Check mark ">
            <a:extLst>
              <a:ext uri="{FF2B5EF4-FFF2-40B4-BE49-F238E27FC236}">
                <a16:creationId xmlns:a16="http://schemas.microsoft.com/office/drawing/2014/main" id="{D1BA483C-297A-3B9B-928D-779DC3172C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955" y="5697383"/>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34" descr="Support ">
            <a:extLst>
              <a:ext uri="{FF2B5EF4-FFF2-40B4-BE49-F238E27FC236}">
                <a16:creationId xmlns:a16="http://schemas.microsoft.com/office/drawing/2014/main" id="{52945EDC-D656-C9E9-833E-4F99D3C3DE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1" y="24770"/>
            <a:ext cx="1204727" cy="1204727"/>
          </a:xfrm>
          <a:prstGeom prst="rect">
            <a:avLst/>
          </a:prstGeom>
          <a:noFill/>
          <a:extLst>
            <a:ext uri="{909E8E84-426E-40DD-AFC4-6F175D3DCCD1}">
              <a14:hiddenFill xmlns:a14="http://schemas.microsoft.com/office/drawing/2010/main">
                <a:solidFill>
                  <a:srgbClr val="FFFFFF"/>
                </a:solidFill>
              </a14:hiddenFill>
            </a:ext>
          </a:extLst>
        </p:spPr>
      </p:pic>
      <p:sp>
        <p:nvSpPr>
          <p:cNvPr id="31" name="標題 51">
            <a:extLst>
              <a:ext uri="{FF2B5EF4-FFF2-40B4-BE49-F238E27FC236}">
                <a16:creationId xmlns:a16="http://schemas.microsoft.com/office/drawing/2014/main" id="{655829D7-8639-A546-1BFF-CA2AC77D79B4}"/>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職業訓練中的「合理調整」</a:t>
            </a:r>
            <a:r>
              <a:rPr lang="en-US" altLang="zh-TW" sz="4400" dirty="0">
                <a:solidFill>
                  <a:schemeClr val="accent3">
                    <a:lumMod val="50000"/>
                  </a:schemeClr>
                </a:solidFill>
              </a:rPr>
              <a:t>(3)</a:t>
            </a:r>
            <a:endParaRPr lang="zh-TW" altLang="en-US" sz="4400" b="1" dirty="0">
              <a:solidFill>
                <a:schemeClr val="accent3">
                  <a:lumMod val="50000"/>
                </a:schemeClr>
              </a:solidFill>
            </a:endParaRPr>
          </a:p>
        </p:txBody>
      </p:sp>
      <p:pic>
        <p:nvPicPr>
          <p:cNvPr id="40" name="Picture 60" descr="Check mark ">
            <a:extLst>
              <a:ext uri="{FF2B5EF4-FFF2-40B4-BE49-F238E27FC236}">
                <a16:creationId xmlns:a16="http://schemas.microsoft.com/office/drawing/2014/main" id="{2B330B44-D994-3964-63F4-89A11548EE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954" y="1864689"/>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60" descr="Check mark ">
            <a:extLst>
              <a:ext uri="{FF2B5EF4-FFF2-40B4-BE49-F238E27FC236}">
                <a16:creationId xmlns:a16="http://schemas.microsoft.com/office/drawing/2014/main" id="{BEBFBED7-6011-3B39-42CA-B0D5C69E1E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956" y="2265410"/>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60" descr="Check mark ">
            <a:extLst>
              <a:ext uri="{FF2B5EF4-FFF2-40B4-BE49-F238E27FC236}">
                <a16:creationId xmlns:a16="http://schemas.microsoft.com/office/drawing/2014/main" id="{D826B6C0-5C13-79B6-5ADB-82C9B875EF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2618" y="2659245"/>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43" name="Picture 60" descr="Check mark ">
            <a:extLst>
              <a:ext uri="{FF2B5EF4-FFF2-40B4-BE49-F238E27FC236}">
                <a16:creationId xmlns:a16="http://schemas.microsoft.com/office/drawing/2014/main" id="{04C0B60E-914C-F42F-01A2-62DD6B1202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2617" y="305996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60" descr="Check mark ">
            <a:extLst>
              <a:ext uri="{FF2B5EF4-FFF2-40B4-BE49-F238E27FC236}">
                <a16:creationId xmlns:a16="http://schemas.microsoft.com/office/drawing/2014/main" id="{292969D8-5F96-6EFB-9043-DFF756586F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954" y="3462375"/>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60" descr="Check mark ">
            <a:extLst>
              <a:ext uri="{FF2B5EF4-FFF2-40B4-BE49-F238E27FC236}">
                <a16:creationId xmlns:a16="http://schemas.microsoft.com/office/drawing/2014/main" id="{18F776E8-0BD2-B0BB-543F-AC02856690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7956" y="3877383"/>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4178" name="Picture 82" descr="Solution">
            <a:extLst>
              <a:ext uri="{FF2B5EF4-FFF2-40B4-BE49-F238E27FC236}">
                <a16:creationId xmlns:a16="http://schemas.microsoft.com/office/drawing/2014/main" id="{7B65F63B-2EBD-AE9C-EADD-74695612975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21235" y="4086654"/>
            <a:ext cx="205740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4168" name="Picture 72" descr="Disability ">
            <a:extLst>
              <a:ext uri="{FF2B5EF4-FFF2-40B4-BE49-F238E27FC236}">
                <a16:creationId xmlns:a16="http://schemas.microsoft.com/office/drawing/2014/main" id="{444E62AA-937A-64B1-4E05-F7D4E45FBF6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81476" y="4743059"/>
            <a:ext cx="1319509" cy="131950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Puzzle">
            <a:extLst>
              <a:ext uri="{FF2B5EF4-FFF2-40B4-BE49-F238E27FC236}">
                <a16:creationId xmlns:a16="http://schemas.microsoft.com/office/drawing/2014/main" id="{96A0C05D-014D-32C5-39E3-1384C2A86EF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526424">
            <a:off x="10382649" y="572464"/>
            <a:ext cx="1194333" cy="1194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한쪽 모서리가 둥근 사각형 4">
            <a:extLst>
              <a:ext uri="{FF2B5EF4-FFF2-40B4-BE49-F238E27FC236}">
                <a16:creationId xmlns:a16="http://schemas.microsoft.com/office/drawing/2014/main" id="{DECAA81B-B0A3-09D6-A4AA-0A24299D79BA}"/>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1274221" y="1435526"/>
            <a:ext cx="10266493" cy="1643473"/>
          </a:xfrm>
          <a:prstGeom prst="rect">
            <a:avLst/>
          </a:prstGeom>
          <a:noFill/>
        </p:spPr>
        <p:txBody>
          <a:bodyPr wrap="square">
            <a:normAutofit/>
          </a:bodyPr>
          <a:lstStyle/>
          <a:p>
            <a:pPr>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考試是為了確保結果能準確反映出個人能力和水準，以及要衡量的技能。因此技能檢定中的合理調整，</a:t>
            </a:r>
            <a:r>
              <a:rPr lang="zh-TW" altLang="en-US" sz="2800" i="0" dirty="0">
                <a:solidFill>
                  <a:srgbClr val="050505"/>
                </a:solidFill>
                <a:effectLst/>
                <a:latin typeface="微軟正黑體" panose="020B0604030504040204" pitchFamily="34" charset="-120"/>
                <a:ea typeface="微軟正黑體" panose="020B0604030504040204" pitchFamily="34" charset="-120"/>
              </a:rPr>
              <a:t>目的是</a:t>
            </a:r>
            <a:r>
              <a:rPr lang="zh-TW" altLang="en-US" sz="2800" b="1" dirty="0">
                <a:solidFill>
                  <a:srgbClr val="FF0000"/>
                </a:solidFill>
                <a:latin typeface="微軟正黑體" panose="020B0604030504040204" pitchFamily="34" charset="-120"/>
                <a:ea typeface="微軟正黑體" panose="020B0604030504040204" pitchFamily="34" charset="-120"/>
              </a:rPr>
              <a:t>確保身心障礙當事人能在一般標準化的考試中</a:t>
            </a:r>
            <a:r>
              <a:rPr lang="zh-TW" altLang="en-US" sz="2800" b="1" i="0" dirty="0">
                <a:solidFill>
                  <a:srgbClr val="FF0000"/>
                </a:solidFill>
                <a:effectLst/>
                <a:latin typeface="微軟正黑體" panose="020B0604030504040204" pitchFamily="34" charset="-120"/>
                <a:ea typeface="微軟正黑體" panose="020B0604030504040204" pitchFamily="34" charset="-120"/>
              </a:rPr>
              <a:t>展現他們真實的能力</a:t>
            </a:r>
            <a:r>
              <a:rPr lang="zh-TW" altLang="en-US" sz="2800" i="0" dirty="0">
                <a:solidFill>
                  <a:srgbClr val="050505"/>
                </a:solidFill>
                <a:effectLst/>
                <a:latin typeface="微軟正黑體" panose="020B0604030504040204" pitchFamily="34" charset="-120"/>
                <a:ea typeface="微軟正黑體" panose="020B0604030504040204" pitchFamily="34" charset="-120"/>
              </a:rPr>
              <a:t>。例如：</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p:txBody>
      </p:sp>
      <p:sp>
        <p:nvSpPr>
          <p:cNvPr id="2" name="圓角矩形 43">
            <a:extLst>
              <a:ext uri="{FF2B5EF4-FFF2-40B4-BE49-F238E27FC236}">
                <a16:creationId xmlns:a16="http://schemas.microsoft.com/office/drawing/2014/main" id="{3435726F-6A3D-A6CA-EB4A-18659F73525B}"/>
              </a:ext>
            </a:extLst>
          </p:cNvPr>
          <p:cNvSpPr/>
          <p:nvPr/>
        </p:nvSpPr>
        <p:spPr>
          <a:xfrm>
            <a:off x="228601" y="1328689"/>
            <a:ext cx="11730038" cy="497209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文字方塊 5">
            <a:extLst>
              <a:ext uri="{FF2B5EF4-FFF2-40B4-BE49-F238E27FC236}">
                <a16:creationId xmlns:a16="http://schemas.microsoft.com/office/drawing/2014/main" id="{8FDC5820-BCD3-ACBE-7B8D-0DD5E47B4191}"/>
              </a:ext>
            </a:extLst>
          </p:cNvPr>
          <p:cNvSpPr txBox="1"/>
          <p:nvPr/>
        </p:nvSpPr>
        <p:spPr>
          <a:xfrm>
            <a:off x="1485900" y="3026420"/>
            <a:ext cx="10011952" cy="3409780"/>
          </a:xfrm>
          <a:prstGeom prst="rect">
            <a:avLst/>
          </a:prstGeom>
          <a:noFill/>
        </p:spPr>
        <p:txBody>
          <a:bodyPr wrap="square">
            <a:spAutoFit/>
          </a:bodyPr>
          <a:lstStyle/>
          <a:p>
            <a:pPr lvl="1">
              <a:lnSpc>
                <a:spcPct val="120000"/>
              </a:lnSpc>
            </a:pPr>
            <a:r>
              <a:rPr lang="zh-TW" altLang="en-US" sz="2500" dirty="0">
                <a:solidFill>
                  <a:srgbClr val="050505"/>
                </a:solidFill>
                <a:latin typeface="微軟正黑體" panose="020B0604030504040204" pitchFamily="34" charset="-120"/>
                <a:ea typeface="微軟正黑體" panose="020B0604030504040204" pitchFamily="34" charset="-120"/>
              </a:rPr>
              <a:t>允許考生自備熟悉的輔具，如擴視機、放大鏡等。</a:t>
            </a:r>
            <a:endParaRPr lang="en-US" altLang="zh-TW" sz="25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500" i="0" dirty="0">
                <a:solidFill>
                  <a:srgbClr val="050505"/>
                </a:solidFill>
                <a:effectLst/>
                <a:latin typeface="微軟正黑體" panose="020B0604030504040204" pitchFamily="34" charset="-120"/>
                <a:ea typeface="微軟正黑體" panose="020B0604030504040204" pitchFamily="34" charset="-120"/>
              </a:rPr>
              <a:t>安排適合的考場、協助申請輔具、讓考生提早安排輔具測試。</a:t>
            </a:r>
            <a:endParaRPr lang="en-US" altLang="zh-TW" sz="25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500" dirty="0">
                <a:solidFill>
                  <a:srgbClr val="050505"/>
                </a:solidFill>
                <a:latin typeface="微軟正黑體" panose="020B0604030504040204" pitchFamily="34" charset="-120"/>
                <a:ea typeface="微軟正黑體" panose="020B0604030504040204" pitchFamily="34" charset="-120"/>
              </a:rPr>
              <a:t>為視障考生提供語音報讀軟體或報讀服務</a:t>
            </a:r>
            <a:r>
              <a:rPr lang="zh-TW" altLang="en-US" sz="2500" i="0" dirty="0">
                <a:solidFill>
                  <a:srgbClr val="050505"/>
                </a:solidFill>
                <a:effectLst/>
                <a:latin typeface="微軟正黑體" panose="020B0604030504040204" pitchFamily="34" charset="-120"/>
                <a:ea typeface="微軟正黑體" panose="020B0604030504040204" pitchFamily="34" charset="-120"/>
              </a:rPr>
              <a:t>。</a:t>
            </a:r>
            <a:endParaRPr lang="en-US" altLang="zh-TW" sz="25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500" i="0" dirty="0">
                <a:solidFill>
                  <a:srgbClr val="050505"/>
                </a:solidFill>
                <a:effectLst/>
                <a:latin typeface="微軟正黑體" panose="020B0604030504040204" pitchFamily="34" charset="-120"/>
                <a:ea typeface="微軟正黑體" panose="020B0604030504040204" pitchFamily="34" charset="-120"/>
              </a:rPr>
              <a:t>為手部不方便的考生提供固定紙張的器具、專用鍵盤或滑鼠。</a:t>
            </a:r>
            <a:endParaRPr lang="en-US" altLang="zh-TW" sz="25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500" dirty="0">
                <a:solidFill>
                  <a:srgbClr val="050505"/>
                </a:solidFill>
                <a:latin typeface="微軟正黑體" panose="020B0604030504040204" pitchFamily="34" charset="-120"/>
                <a:ea typeface="微軟正黑體" panose="020B0604030504040204" pitchFamily="34" charset="-120"/>
              </a:rPr>
              <a:t>為聽障考生申請熟悉手語或口語溝通的人員擔任監場及服務工作。</a:t>
            </a:r>
            <a:endParaRPr lang="en-US" altLang="zh-TW" sz="25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500" dirty="0">
                <a:solidFill>
                  <a:srgbClr val="050505"/>
                </a:solidFill>
                <a:latin typeface="微軟正黑體" panose="020B0604030504040204" pitchFamily="34" charset="-120"/>
                <a:ea typeface="微軟正黑體" panose="020B0604030504040204" pitchFamily="34" charset="-120"/>
              </a:rPr>
              <a:t>放大版的考卷試題和答案卡。</a:t>
            </a:r>
            <a:endParaRPr lang="zh-TW" altLang="en-US" sz="25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500" dirty="0">
                <a:solidFill>
                  <a:srgbClr val="050505"/>
                </a:solidFill>
                <a:latin typeface="微軟正黑體" panose="020B0604030504040204" pitchFamily="34" charset="-120"/>
                <a:ea typeface="微軟正黑體" panose="020B0604030504040204" pitchFamily="34" charset="-120"/>
              </a:rPr>
              <a:t>延長學、術科考試時間。</a:t>
            </a:r>
            <a:endParaRPr lang="en-US" altLang="zh-TW" sz="2500" i="0" dirty="0">
              <a:solidFill>
                <a:srgbClr val="050505"/>
              </a:solidFill>
              <a:effectLst/>
              <a:latin typeface="微軟正黑體" panose="020B0604030504040204" pitchFamily="34" charset="-120"/>
              <a:ea typeface="微軟正黑體" panose="020B0604030504040204" pitchFamily="34" charset="-120"/>
            </a:endParaRPr>
          </a:p>
        </p:txBody>
      </p:sp>
      <p:pic>
        <p:nvPicPr>
          <p:cNvPr id="8" name="Picture 6" descr="Check mark ">
            <a:extLst>
              <a:ext uri="{FF2B5EF4-FFF2-40B4-BE49-F238E27FC236}">
                <a16:creationId xmlns:a16="http://schemas.microsoft.com/office/drawing/2014/main" id="{147391DD-0BCA-2789-9E8B-D53EDBDC3C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8" y="2957118"/>
            <a:ext cx="538557" cy="53855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descr="Check mark ">
            <a:extLst>
              <a:ext uri="{FF2B5EF4-FFF2-40B4-BE49-F238E27FC236}">
                <a16:creationId xmlns:a16="http://schemas.microsoft.com/office/drawing/2014/main" id="{542F7F47-1C09-0091-B440-FCCA7D0A27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5" y="3445099"/>
            <a:ext cx="538557" cy="53855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 descr="Check mark ">
            <a:extLst>
              <a:ext uri="{FF2B5EF4-FFF2-40B4-BE49-F238E27FC236}">
                <a16:creationId xmlns:a16="http://schemas.microsoft.com/office/drawing/2014/main" id="{2D51AE4D-2218-4C6F-3946-A79AEBC7F3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8" y="3923948"/>
            <a:ext cx="538557" cy="53855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 descr="Check mark ">
            <a:extLst>
              <a:ext uri="{FF2B5EF4-FFF2-40B4-BE49-F238E27FC236}">
                <a16:creationId xmlns:a16="http://schemas.microsoft.com/office/drawing/2014/main" id="{3FA53363-5998-70D3-6D77-679B5B93CD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8" y="4384962"/>
            <a:ext cx="538557" cy="53855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 descr="Check mark ">
            <a:extLst>
              <a:ext uri="{FF2B5EF4-FFF2-40B4-BE49-F238E27FC236}">
                <a16:creationId xmlns:a16="http://schemas.microsoft.com/office/drawing/2014/main" id="{0A2C2A8C-DA48-FC07-550B-4323D5385F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4" y="4845976"/>
            <a:ext cx="538557" cy="53855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 descr="Check mark ">
            <a:extLst>
              <a:ext uri="{FF2B5EF4-FFF2-40B4-BE49-F238E27FC236}">
                <a16:creationId xmlns:a16="http://schemas.microsoft.com/office/drawing/2014/main" id="{C33883AD-AD9F-EC76-ECC8-9B126A2676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30" y="5308246"/>
            <a:ext cx="538557" cy="53855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descr="Check mark ">
            <a:extLst>
              <a:ext uri="{FF2B5EF4-FFF2-40B4-BE49-F238E27FC236}">
                <a16:creationId xmlns:a16="http://schemas.microsoft.com/office/drawing/2014/main" id="{8C79CCD6-9ED7-8FA4-4B3B-CE4F785C19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3026" y="5750633"/>
            <a:ext cx="538557" cy="538557"/>
          </a:xfrm>
          <a:prstGeom prst="rect">
            <a:avLst/>
          </a:prstGeom>
          <a:noFill/>
          <a:extLst>
            <a:ext uri="{909E8E84-426E-40DD-AFC4-6F175D3DCCD1}">
              <a14:hiddenFill xmlns:a14="http://schemas.microsoft.com/office/drawing/2010/main">
                <a:solidFill>
                  <a:srgbClr val="FFFFFF"/>
                </a:solidFill>
              </a14:hiddenFill>
            </a:ext>
          </a:extLst>
        </p:spPr>
      </p:pic>
      <p:sp>
        <p:nvSpPr>
          <p:cNvPr id="23" name="標題 51">
            <a:extLst>
              <a:ext uri="{FF2B5EF4-FFF2-40B4-BE49-F238E27FC236}">
                <a16:creationId xmlns:a16="http://schemas.microsoft.com/office/drawing/2014/main" id="{92F1BB1B-025F-4C60-BFE0-03BA81A2FF7F}"/>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技能檢定中的「合理調整」</a:t>
            </a:r>
            <a:r>
              <a:rPr lang="en-US" altLang="zh-TW" sz="4400" dirty="0">
                <a:solidFill>
                  <a:schemeClr val="accent3">
                    <a:lumMod val="50000"/>
                  </a:schemeClr>
                </a:solidFill>
              </a:rPr>
              <a:t>(1)</a:t>
            </a:r>
            <a:endParaRPr lang="zh-TW" altLang="en-US" sz="4400" b="1" dirty="0">
              <a:solidFill>
                <a:schemeClr val="accent3">
                  <a:lumMod val="50000"/>
                </a:schemeClr>
              </a:solidFill>
            </a:endParaRPr>
          </a:p>
        </p:txBody>
      </p:sp>
      <p:pic>
        <p:nvPicPr>
          <p:cNvPr id="8198" name="Picture 6" descr="Behavior ">
            <a:extLst>
              <a:ext uri="{FF2B5EF4-FFF2-40B4-BE49-F238E27FC236}">
                <a16:creationId xmlns:a16="http://schemas.microsoft.com/office/drawing/2014/main" id="{AF845519-B024-3727-7725-0187C2A5A5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319" y="71943"/>
            <a:ext cx="1439032" cy="143903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54" descr="Solution">
            <a:extLst>
              <a:ext uri="{FF2B5EF4-FFF2-40B4-BE49-F238E27FC236}">
                <a16:creationId xmlns:a16="http://schemas.microsoft.com/office/drawing/2014/main" id="{02966581-6AA3-248B-9B6E-7A4E4DD5C5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91456" y="1510975"/>
            <a:ext cx="1082765" cy="108276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Puzzle">
            <a:extLst>
              <a:ext uri="{FF2B5EF4-FFF2-40B4-BE49-F238E27FC236}">
                <a16:creationId xmlns:a16="http://schemas.microsoft.com/office/drawing/2014/main" id="{7CD37236-7CCD-6BEF-B195-221BF15CBCE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30870">
            <a:off x="9513265" y="5487563"/>
            <a:ext cx="1153829" cy="1153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圓角 1">
            <a:extLst>
              <a:ext uri="{FF2B5EF4-FFF2-40B4-BE49-F238E27FC236}">
                <a16:creationId xmlns:a16="http://schemas.microsoft.com/office/drawing/2014/main" id="{E4C7152F-F029-E88E-E518-7851A0B360FE}"/>
              </a:ext>
            </a:extLst>
          </p:cNvPr>
          <p:cNvSpPr/>
          <p:nvPr/>
        </p:nvSpPr>
        <p:spPr>
          <a:xfrm>
            <a:off x="218765" y="2080376"/>
            <a:ext cx="1891291" cy="1671218"/>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18" name="矩形: 圓角 1">
            <a:extLst>
              <a:ext uri="{FF2B5EF4-FFF2-40B4-BE49-F238E27FC236}">
                <a16:creationId xmlns:a16="http://schemas.microsoft.com/office/drawing/2014/main" id="{EAD2EBBB-86AA-735B-6980-4C70F8268FC1}"/>
              </a:ext>
            </a:extLst>
          </p:cNvPr>
          <p:cNvSpPr/>
          <p:nvPr/>
        </p:nvSpPr>
        <p:spPr>
          <a:xfrm>
            <a:off x="226666" y="4374480"/>
            <a:ext cx="1891291" cy="1671218"/>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3" name="한쪽 모서리가 둥근 사각형 4">
            <a:extLst>
              <a:ext uri="{FF2B5EF4-FFF2-40B4-BE49-F238E27FC236}">
                <a16:creationId xmlns:a16="http://schemas.microsoft.com/office/drawing/2014/main" id="{E0AA38CE-C329-BE28-B63D-CF3BFBB87AA2}"/>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2877158" y="1728130"/>
            <a:ext cx="7269165" cy="2337223"/>
          </a:xfrm>
          <a:prstGeom prst="rect">
            <a:avLst/>
          </a:prstGeom>
          <a:noFill/>
        </p:spPr>
        <p:txBody>
          <a:bodyPr wrap="square">
            <a:normAutofit/>
          </a:bodyPr>
          <a:lstStyle/>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為視障者提供點字、文字轉語音軟體，</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或為需要在考試時阻擋噪音和干擾的考生提供耳塞。</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提供量尺，有助於考生理解考題中的圖表。</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使用文字轉語音軟體、螢幕報讀軟體技術的考生，</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可同時延長考試時間，並提供獨立的考試空間。</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p:txBody>
      </p:sp>
      <p:sp>
        <p:nvSpPr>
          <p:cNvPr id="5" name="矩形 4"/>
          <p:cNvSpPr/>
          <p:nvPr/>
        </p:nvSpPr>
        <p:spPr>
          <a:xfrm>
            <a:off x="2368113" y="1102911"/>
            <a:ext cx="6443965" cy="711335"/>
          </a:xfrm>
          <a:prstGeom prst="rect">
            <a:avLst/>
          </a:prstGeom>
        </p:spPr>
        <p:txBody>
          <a:bodyPr wrap="square">
            <a:normAutofit/>
          </a:bodyPr>
          <a:lstStyle/>
          <a:p>
            <a:r>
              <a:rPr lang="zh-TW" altLang="en-US" sz="3200" b="1" spc="-120" dirty="0">
                <a:solidFill>
                  <a:srgbClr val="FF0000"/>
                </a:solidFill>
                <a:latin typeface="Microsoft YaHei" panose="020B0503020204020204" pitchFamily="34" charset="-122"/>
                <a:ea typeface="Microsoft YaHei" panose="020B0503020204020204" pitchFamily="34" charset="-122"/>
              </a:rPr>
              <a:t>從類型來看合理調整的方式</a:t>
            </a:r>
            <a:endParaRPr lang="en-US" altLang="zh-TW" sz="3200" b="1" spc="-120" dirty="0">
              <a:solidFill>
                <a:srgbClr val="FF0000"/>
              </a:solidFill>
              <a:latin typeface="Microsoft YaHei" panose="020B0503020204020204" pitchFamily="34" charset="-122"/>
              <a:ea typeface="Microsoft YaHei" panose="020B0503020204020204" pitchFamily="34" charset="-122"/>
            </a:endParaRPr>
          </a:p>
        </p:txBody>
      </p:sp>
      <p:sp>
        <p:nvSpPr>
          <p:cNvPr id="6" name="標題 51">
            <a:extLst>
              <a:ext uri="{FF2B5EF4-FFF2-40B4-BE49-F238E27FC236}">
                <a16:creationId xmlns:a16="http://schemas.microsoft.com/office/drawing/2014/main" id="{E325831E-36A9-BE2D-C1CC-C5BBBB755686}"/>
              </a:ext>
            </a:extLst>
          </p:cNvPr>
          <p:cNvSpPr txBox="1">
            <a:spLocks/>
          </p:cNvSpPr>
          <p:nvPr/>
        </p:nvSpPr>
        <p:spPr>
          <a:xfrm>
            <a:off x="497924" y="2620894"/>
            <a:ext cx="1481959" cy="75284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4400" dirty="0">
                <a:solidFill>
                  <a:schemeClr val="accent3">
                    <a:lumMod val="50000"/>
                  </a:schemeClr>
                </a:solidFill>
              </a:rPr>
              <a:t>輔具</a:t>
            </a:r>
          </a:p>
        </p:txBody>
      </p:sp>
      <p:sp>
        <p:nvSpPr>
          <p:cNvPr id="8" name="標題 51">
            <a:extLst>
              <a:ext uri="{FF2B5EF4-FFF2-40B4-BE49-F238E27FC236}">
                <a16:creationId xmlns:a16="http://schemas.microsoft.com/office/drawing/2014/main" id="{E325831E-36A9-BE2D-C1CC-C5BBBB755686}"/>
              </a:ext>
            </a:extLst>
          </p:cNvPr>
          <p:cNvSpPr txBox="1">
            <a:spLocks/>
          </p:cNvSpPr>
          <p:nvPr/>
        </p:nvSpPr>
        <p:spPr>
          <a:xfrm>
            <a:off x="480318" y="4799392"/>
            <a:ext cx="1469326" cy="9321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4400" dirty="0">
                <a:solidFill>
                  <a:schemeClr val="accent3">
                    <a:lumMod val="50000"/>
                  </a:schemeClr>
                </a:solidFill>
              </a:rPr>
              <a:t>人力協助</a:t>
            </a:r>
          </a:p>
        </p:txBody>
      </p:sp>
      <p:sp>
        <p:nvSpPr>
          <p:cNvPr id="9" name="文字方塊 8">
            <a:extLst>
              <a:ext uri="{FF2B5EF4-FFF2-40B4-BE49-F238E27FC236}">
                <a16:creationId xmlns:a16="http://schemas.microsoft.com/office/drawing/2014/main" id="{5DD26E65-548E-7CD7-3FAD-A29E20C36A15}"/>
              </a:ext>
            </a:extLst>
          </p:cNvPr>
          <p:cNvSpPr txBox="1"/>
          <p:nvPr/>
        </p:nvSpPr>
        <p:spPr>
          <a:xfrm>
            <a:off x="2877158" y="4374480"/>
            <a:ext cx="7141456" cy="1809750"/>
          </a:xfrm>
          <a:prstGeom prst="rect">
            <a:avLst/>
          </a:prstGeom>
          <a:noFill/>
        </p:spPr>
        <p:txBody>
          <a:bodyPr wrap="square">
            <a:normAutofit lnSpcReduction="10000"/>
          </a:bodyPr>
          <a:lstStyle/>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為聽語障者提供手語翻譯員。</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為視障者或學習障礙者提供抄寫員或報讀員。</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需要「人力協助」的考生，考試時間可同時延長，並提供獨立考試空間。</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p:txBody>
      </p:sp>
      <p:sp>
        <p:nvSpPr>
          <p:cNvPr id="12" name="標題 51">
            <a:extLst>
              <a:ext uri="{FF2B5EF4-FFF2-40B4-BE49-F238E27FC236}">
                <a16:creationId xmlns:a16="http://schemas.microsoft.com/office/drawing/2014/main" id="{1761CA34-0797-D5E6-A999-DA93C9FB4FD0}"/>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技能檢定中的「合理調整」</a:t>
            </a:r>
            <a:r>
              <a:rPr lang="en-US" altLang="zh-TW" sz="4400" dirty="0">
                <a:solidFill>
                  <a:schemeClr val="accent3">
                    <a:lumMod val="50000"/>
                  </a:schemeClr>
                </a:solidFill>
              </a:rPr>
              <a:t>(2)</a:t>
            </a:r>
            <a:endParaRPr lang="zh-TW" altLang="en-US" sz="4400" b="1" dirty="0">
              <a:solidFill>
                <a:schemeClr val="accent3">
                  <a:lumMod val="50000"/>
                </a:schemeClr>
              </a:solidFill>
            </a:endParaRPr>
          </a:p>
        </p:txBody>
      </p:sp>
      <p:pic>
        <p:nvPicPr>
          <p:cNvPr id="14" name="Picture 6" descr="Behavior ">
            <a:extLst>
              <a:ext uri="{FF2B5EF4-FFF2-40B4-BE49-F238E27FC236}">
                <a16:creationId xmlns:a16="http://schemas.microsoft.com/office/drawing/2014/main" id="{B5EC9EBD-3048-382E-842D-B4CCAB0BCF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19" y="71943"/>
            <a:ext cx="1439032" cy="1439032"/>
          </a:xfrm>
          <a:prstGeom prst="rect">
            <a:avLst/>
          </a:prstGeom>
          <a:noFill/>
          <a:extLst>
            <a:ext uri="{909E8E84-426E-40DD-AFC4-6F175D3DCCD1}">
              <a14:hiddenFill xmlns:a14="http://schemas.microsoft.com/office/drawing/2010/main">
                <a:solidFill>
                  <a:srgbClr val="FFFFFF"/>
                </a:solidFill>
              </a14:hiddenFill>
            </a:ext>
          </a:extLst>
        </p:spPr>
      </p:pic>
      <p:sp>
        <p:nvSpPr>
          <p:cNvPr id="15" name="圓角矩形 43">
            <a:extLst>
              <a:ext uri="{FF2B5EF4-FFF2-40B4-BE49-F238E27FC236}">
                <a16:creationId xmlns:a16="http://schemas.microsoft.com/office/drawing/2014/main" id="{2942C039-F632-AA0F-93D3-19382B3AA36C}"/>
              </a:ext>
            </a:extLst>
          </p:cNvPr>
          <p:cNvSpPr/>
          <p:nvPr/>
        </p:nvSpPr>
        <p:spPr>
          <a:xfrm>
            <a:off x="2286000" y="1697898"/>
            <a:ext cx="9677940" cy="235743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6" name="圓角矩形 43">
            <a:extLst>
              <a:ext uri="{FF2B5EF4-FFF2-40B4-BE49-F238E27FC236}">
                <a16:creationId xmlns:a16="http://schemas.microsoft.com/office/drawing/2014/main" id="{E000F136-9EE1-DE4B-8E9C-C23338E55305}"/>
              </a:ext>
            </a:extLst>
          </p:cNvPr>
          <p:cNvSpPr/>
          <p:nvPr/>
        </p:nvSpPr>
        <p:spPr>
          <a:xfrm>
            <a:off x="2285998" y="4219891"/>
            <a:ext cx="9677940" cy="211892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28" name="Picture 60" descr="Check mark ">
            <a:extLst>
              <a:ext uri="{FF2B5EF4-FFF2-40B4-BE49-F238E27FC236}">
                <a16:creationId xmlns:a16="http://schemas.microsoft.com/office/drawing/2014/main" id="{EB42CF8B-DA4F-15D8-ADF0-853E043C6BB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1717741"/>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0" descr="Check mark ">
            <a:extLst>
              <a:ext uri="{FF2B5EF4-FFF2-40B4-BE49-F238E27FC236}">
                <a16:creationId xmlns:a16="http://schemas.microsoft.com/office/drawing/2014/main" id="{69D9BD5C-DE0C-13F5-74B2-547B8F9F8C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307486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60" descr="Check mark ">
            <a:extLst>
              <a:ext uri="{FF2B5EF4-FFF2-40B4-BE49-F238E27FC236}">
                <a16:creationId xmlns:a16="http://schemas.microsoft.com/office/drawing/2014/main" id="{2D44DE01-7DC6-88E2-CAF0-A9D74898A5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80" y="2620894"/>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60" descr="Check mark ">
            <a:extLst>
              <a:ext uri="{FF2B5EF4-FFF2-40B4-BE49-F238E27FC236}">
                <a16:creationId xmlns:a16="http://schemas.microsoft.com/office/drawing/2014/main" id="{E6A72C6D-AE04-5C8E-2299-8EFCD262D5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4340654"/>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60" descr="Check mark ">
            <a:extLst>
              <a:ext uri="{FF2B5EF4-FFF2-40B4-BE49-F238E27FC236}">
                <a16:creationId xmlns:a16="http://schemas.microsoft.com/office/drawing/2014/main" id="{FDCC9F32-1396-2001-08B6-D84F924BC3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79" y="4808392"/>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60" descr="Check mark ">
            <a:extLst>
              <a:ext uri="{FF2B5EF4-FFF2-40B4-BE49-F238E27FC236}">
                <a16:creationId xmlns:a16="http://schemas.microsoft.com/office/drawing/2014/main" id="{00E32EE0-AC38-5AA2-BCC8-15B8706DC3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526557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Gossip">
            <a:extLst>
              <a:ext uri="{FF2B5EF4-FFF2-40B4-BE49-F238E27FC236}">
                <a16:creationId xmlns:a16="http://schemas.microsoft.com/office/drawing/2014/main" id="{9E17B986-F56C-B2C0-895E-D57658494B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7238" y="4329112"/>
            <a:ext cx="1028777" cy="1028777"/>
          </a:xfrm>
          <a:prstGeom prst="rect">
            <a:avLst/>
          </a:prstGeom>
          <a:noFill/>
          <a:extLst>
            <a:ext uri="{909E8E84-426E-40DD-AFC4-6F175D3DCCD1}">
              <a14:hiddenFill xmlns:a14="http://schemas.microsoft.com/office/drawing/2010/main">
                <a:solidFill>
                  <a:srgbClr val="FFFFFF"/>
                </a:solidFill>
              </a14:hiddenFill>
            </a:ext>
          </a:extLst>
        </p:spPr>
      </p:pic>
      <p:pic>
        <p:nvPicPr>
          <p:cNvPr id="5140" name="Picture 20" descr="Interpreter ">
            <a:extLst>
              <a:ext uri="{FF2B5EF4-FFF2-40B4-BE49-F238E27FC236}">
                <a16:creationId xmlns:a16="http://schemas.microsoft.com/office/drawing/2014/main" id="{1284D23F-79C6-FD33-1B3F-7BC4685C1F0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3261" y="4886324"/>
            <a:ext cx="1462513" cy="1462513"/>
          </a:xfrm>
          <a:prstGeom prst="rect">
            <a:avLst/>
          </a:prstGeom>
          <a:noFill/>
          <a:extLst>
            <a:ext uri="{909E8E84-426E-40DD-AFC4-6F175D3DCCD1}">
              <a14:hiddenFill xmlns:a14="http://schemas.microsoft.com/office/drawing/2010/main">
                <a:solidFill>
                  <a:srgbClr val="FFFFFF"/>
                </a:solidFill>
              </a14:hiddenFill>
            </a:ext>
          </a:extLst>
        </p:spPr>
      </p:pic>
      <p:pic>
        <p:nvPicPr>
          <p:cNvPr id="5142" name="Picture 22" descr="Back in time ">
            <a:extLst>
              <a:ext uri="{FF2B5EF4-FFF2-40B4-BE49-F238E27FC236}">
                <a16:creationId xmlns:a16="http://schemas.microsoft.com/office/drawing/2014/main" id="{BDAF08D1-06AB-2356-2C08-6EE528F9D55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12473" y="1236158"/>
            <a:ext cx="938213" cy="938213"/>
          </a:xfrm>
          <a:prstGeom prst="rect">
            <a:avLst/>
          </a:prstGeom>
          <a:noFill/>
          <a:extLst>
            <a:ext uri="{909E8E84-426E-40DD-AFC4-6F175D3DCCD1}">
              <a14:hiddenFill xmlns:a14="http://schemas.microsoft.com/office/drawing/2010/main">
                <a:solidFill>
                  <a:srgbClr val="FFFFFF"/>
                </a:solidFill>
              </a14:hiddenFill>
            </a:ext>
          </a:extLst>
        </p:spPr>
      </p:pic>
      <p:pic>
        <p:nvPicPr>
          <p:cNvPr id="5134" name="Picture 14" descr="Supplies">
            <a:extLst>
              <a:ext uri="{FF2B5EF4-FFF2-40B4-BE49-F238E27FC236}">
                <a16:creationId xmlns:a16="http://schemas.microsoft.com/office/drawing/2014/main" id="{1176889B-5905-B06F-D161-52693EB8685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86448" y="1616932"/>
            <a:ext cx="1145287" cy="1145287"/>
          </a:xfrm>
          <a:prstGeom prst="rect">
            <a:avLst/>
          </a:prstGeom>
          <a:noFill/>
          <a:extLst>
            <a:ext uri="{909E8E84-426E-40DD-AFC4-6F175D3DCCD1}">
              <a14:hiddenFill xmlns:a14="http://schemas.microsoft.com/office/drawing/2010/main">
                <a:solidFill>
                  <a:srgbClr val="FFFFFF"/>
                </a:solidFill>
              </a14:hiddenFill>
            </a:ext>
          </a:extLst>
        </p:spPr>
      </p:pic>
      <p:pic>
        <p:nvPicPr>
          <p:cNvPr id="5136" name="Picture 16" descr="Braille ">
            <a:hlinkClick r:id="rId9" tooltip="Braille"/>
            <a:extLst>
              <a:ext uri="{FF2B5EF4-FFF2-40B4-BE49-F238E27FC236}">
                <a16:creationId xmlns:a16="http://schemas.microsoft.com/office/drawing/2014/main" id="{CE3DE28F-4CEB-A126-6E11-A0297837A55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0" y="2675594"/>
            <a:ext cx="1442820" cy="1442820"/>
          </a:xfrm>
          <a:prstGeom prst="rect">
            <a:avLst/>
          </a:prstGeom>
          <a:noFill/>
          <a:extLst>
            <a:ext uri="{909E8E84-426E-40DD-AFC4-6F175D3DCCD1}">
              <a14:hiddenFill xmlns:a14="http://schemas.microsoft.com/office/drawing/2010/main">
                <a:solidFill>
                  <a:srgbClr val="FFFFFF"/>
                </a:solidFill>
              </a14:hiddenFill>
            </a:ext>
          </a:extLst>
        </p:spPr>
      </p:pic>
      <p:pic>
        <p:nvPicPr>
          <p:cNvPr id="5150" name="Picture 30" descr="Puzzle">
            <a:extLst>
              <a:ext uri="{FF2B5EF4-FFF2-40B4-BE49-F238E27FC236}">
                <a16:creationId xmlns:a16="http://schemas.microsoft.com/office/drawing/2014/main" id="{CCF010D8-91B0-5895-5BE9-C78C0E5ED59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16544" y="956379"/>
            <a:ext cx="761362" cy="761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圓角 1">
            <a:extLst>
              <a:ext uri="{FF2B5EF4-FFF2-40B4-BE49-F238E27FC236}">
                <a16:creationId xmlns:a16="http://schemas.microsoft.com/office/drawing/2014/main" id="{7AE071F1-B04C-4CD7-66C0-C8BC0F92D93A}"/>
              </a:ext>
            </a:extLst>
          </p:cNvPr>
          <p:cNvSpPr/>
          <p:nvPr/>
        </p:nvSpPr>
        <p:spPr>
          <a:xfrm>
            <a:off x="117087" y="2105414"/>
            <a:ext cx="1967713" cy="1767043"/>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19" name="矩形: 圓角 1">
            <a:extLst>
              <a:ext uri="{FF2B5EF4-FFF2-40B4-BE49-F238E27FC236}">
                <a16:creationId xmlns:a16="http://schemas.microsoft.com/office/drawing/2014/main" id="{0A20E520-4050-597C-772A-B467A1938203}"/>
              </a:ext>
            </a:extLst>
          </p:cNvPr>
          <p:cNvSpPr/>
          <p:nvPr/>
        </p:nvSpPr>
        <p:spPr>
          <a:xfrm>
            <a:off x="117088" y="4445187"/>
            <a:ext cx="1967713" cy="1767043"/>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3" name="한쪽 모서리가 둥근 사각형 4">
            <a:extLst>
              <a:ext uri="{FF2B5EF4-FFF2-40B4-BE49-F238E27FC236}">
                <a16:creationId xmlns:a16="http://schemas.microsoft.com/office/drawing/2014/main" id="{E0AA38CE-C329-BE28-B63D-CF3BFBB87AA2}"/>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矩形 4"/>
          <p:cNvSpPr/>
          <p:nvPr/>
        </p:nvSpPr>
        <p:spPr>
          <a:xfrm>
            <a:off x="2368113" y="1102911"/>
            <a:ext cx="6443965" cy="711335"/>
          </a:xfrm>
          <a:prstGeom prst="rect">
            <a:avLst/>
          </a:prstGeom>
        </p:spPr>
        <p:txBody>
          <a:bodyPr wrap="square">
            <a:normAutofit/>
          </a:bodyPr>
          <a:lstStyle/>
          <a:p>
            <a:r>
              <a:rPr lang="zh-TW" altLang="en-US" sz="3200" b="1" spc="-120" dirty="0">
                <a:solidFill>
                  <a:srgbClr val="FF0000"/>
                </a:solidFill>
                <a:latin typeface="Microsoft YaHei" panose="020B0503020204020204" pitchFamily="34" charset="-122"/>
                <a:ea typeface="Microsoft YaHei" panose="020B0503020204020204" pitchFamily="34" charset="-122"/>
              </a:rPr>
              <a:t>從類型來看合理調整的方式</a:t>
            </a:r>
            <a:endParaRPr lang="en-US" altLang="zh-TW" sz="3200" b="1" spc="-120" dirty="0">
              <a:solidFill>
                <a:srgbClr val="FF0000"/>
              </a:solidFill>
              <a:latin typeface="Microsoft YaHei" panose="020B0503020204020204" pitchFamily="34" charset="-122"/>
              <a:ea typeface="Microsoft YaHei" panose="020B0503020204020204" pitchFamily="34" charset="-122"/>
            </a:endParaRPr>
          </a:p>
        </p:txBody>
      </p:sp>
      <p:sp>
        <p:nvSpPr>
          <p:cNvPr id="12" name="標題 51">
            <a:extLst>
              <a:ext uri="{FF2B5EF4-FFF2-40B4-BE49-F238E27FC236}">
                <a16:creationId xmlns:a16="http://schemas.microsoft.com/office/drawing/2014/main" id="{1761CA34-0797-D5E6-A999-DA93C9FB4FD0}"/>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技能檢定中的「合理調整」</a:t>
            </a:r>
            <a:r>
              <a:rPr lang="en-US" altLang="zh-TW" sz="4400" dirty="0">
                <a:solidFill>
                  <a:schemeClr val="accent3">
                    <a:lumMod val="50000"/>
                  </a:schemeClr>
                </a:solidFill>
              </a:rPr>
              <a:t>(2)</a:t>
            </a:r>
            <a:endParaRPr lang="zh-TW" altLang="en-US" sz="4400" b="1" dirty="0">
              <a:solidFill>
                <a:schemeClr val="accent3">
                  <a:lumMod val="50000"/>
                </a:schemeClr>
              </a:solidFill>
            </a:endParaRPr>
          </a:p>
        </p:txBody>
      </p:sp>
      <p:pic>
        <p:nvPicPr>
          <p:cNvPr id="14" name="Picture 6" descr="Behavior ">
            <a:extLst>
              <a:ext uri="{FF2B5EF4-FFF2-40B4-BE49-F238E27FC236}">
                <a16:creationId xmlns:a16="http://schemas.microsoft.com/office/drawing/2014/main" id="{B5EC9EBD-3048-382E-842D-B4CCAB0BCF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19" y="71943"/>
            <a:ext cx="1439032" cy="1439032"/>
          </a:xfrm>
          <a:prstGeom prst="rect">
            <a:avLst/>
          </a:prstGeom>
          <a:noFill/>
          <a:extLst>
            <a:ext uri="{909E8E84-426E-40DD-AFC4-6F175D3DCCD1}">
              <a14:hiddenFill xmlns:a14="http://schemas.microsoft.com/office/drawing/2010/main">
                <a:solidFill>
                  <a:srgbClr val="FFFFFF"/>
                </a:solidFill>
              </a14:hiddenFill>
            </a:ext>
          </a:extLst>
        </p:spPr>
      </p:pic>
      <p:sp>
        <p:nvSpPr>
          <p:cNvPr id="15" name="圓角矩形 43">
            <a:extLst>
              <a:ext uri="{FF2B5EF4-FFF2-40B4-BE49-F238E27FC236}">
                <a16:creationId xmlns:a16="http://schemas.microsoft.com/office/drawing/2014/main" id="{2942C039-F632-AA0F-93D3-19382B3AA36C}"/>
              </a:ext>
            </a:extLst>
          </p:cNvPr>
          <p:cNvSpPr/>
          <p:nvPr/>
        </p:nvSpPr>
        <p:spPr>
          <a:xfrm>
            <a:off x="2286000" y="1697898"/>
            <a:ext cx="9677940" cy="235743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6" name="圓角矩形 43">
            <a:extLst>
              <a:ext uri="{FF2B5EF4-FFF2-40B4-BE49-F238E27FC236}">
                <a16:creationId xmlns:a16="http://schemas.microsoft.com/office/drawing/2014/main" id="{E000F136-9EE1-DE4B-8E9C-C23338E55305}"/>
              </a:ext>
            </a:extLst>
          </p:cNvPr>
          <p:cNvSpPr/>
          <p:nvPr/>
        </p:nvSpPr>
        <p:spPr>
          <a:xfrm>
            <a:off x="2285998" y="4317157"/>
            <a:ext cx="9677940" cy="211892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 name="標題 51">
            <a:extLst>
              <a:ext uri="{FF2B5EF4-FFF2-40B4-BE49-F238E27FC236}">
                <a16:creationId xmlns:a16="http://schemas.microsoft.com/office/drawing/2014/main" id="{5FACCB00-1B28-74CC-AD80-22DBEEDE7558}"/>
              </a:ext>
            </a:extLst>
          </p:cNvPr>
          <p:cNvSpPr txBox="1">
            <a:spLocks/>
          </p:cNvSpPr>
          <p:nvPr/>
        </p:nvSpPr>
        <p:spPr>
          <a:xfrm>
            <a:off x="29635" y="1887804"/>
            <a:ext cx="2156352" cy="23372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pPr algn="ctr"/>
            <a:r>
              <a:rPr lang="zh-TW" altLang="en-US" sz="2800" dirty="0">
                <a:solidFill>
                  <a:schemeClr val="accent3">
                    <a:lumMod val="50000"/>
                  </a:schemeClr>
                </a:solidFill>
              </a:rPr>
              <a:t>考試內容</a:t>
            </a:r>
            <a:endParaRPr lang="en-US" altLang="zh-TW" sz="2800" dirty="0">
              <a:solidFill>
                <a:schemeClr val="accent3">
                  <a:lumMod val="50000"/>
                </a:schemeClr>
              </a:solidFill>
            </a:endParaRPr>
          </a:p>
          <a:p>
            <a:pPr algn="ctr"/>
            <a:r>
              <a:rPr lang="zh-TW" altLang="en-US" sz="2800" dirty="0">
                <a:solidFill>
                  <a:schemeClr val="accent3">
                    <a:lumMod val="50000"/>
                  </a:schemeClr>
                </a:solidFill>
              </a:rPr>
              <a:t>呈現方式</a:t>
            </a:r>
            <a:r>
              <a:rPr lang="en-US" altLang="zh-TW" sz="2800" dirty="0">
                <a:solidFill>
                  <a:schemeClr val="accent3">
                    <a:lumMod val="50000"/>
                  </a:schemeClr>
                </a:solidFill>
              </a:rPr>
              <a:t>/</a:t>
            </a:r>
          </a:p>
          <a:p>
            <a:pPr algn="ctr"/>
            <a:r>
              <a:rPr lang="zh-TW" altLang="en-US" sz="2800" dirty="0">
                <a:solidFill>
                  <a:schemeClr val="accent3">
                    <a:lumMod val="50000"/>
                  </a:schemeClr>
                </a:solidFill>
              </a:rPr>
              <a:t>時間</a:t>
            </a:r>
            <a:r>
              <a:rPr lang="en-US" altLang="zh-TW" sz="2800" dirty="0">
                <a:solidFill>
                  <a:schemeClr val="accent3">
                    <a:lumMod val="50000"/>
                  </a:schemeClr>
                </a:solidFill>
              </a:rPr>
              <a:t>/</a:t>
            </a:r>
            <a:r>
              <a:rPr lang="zh-TW" altLang="en-US" sz="2800" dirty="0">
                <a:solidFill>
                  <a:schemeClr val="accent3">
                    <a:lumMod val="50000"/>
                  </a:schemeClr>
                </a:solidFill>
              </a:rPr>
              <a:t>空間</a:t>
            </a:r>
          </a:p>
        </p:txBody>
      </p:sp>
      <p:sp>
        <p:nvSpPr>
          <p:cNvPr id="4" name="標題 51">
            <a:extLst>
              <a:ext uri="{FF2B5EF4-FFF2-40B4-BE49-F238E27FC236}">
                <a16:creationId xmlns:a16="http://schemas.microsoft.com/office/drawing/2014/main" id="{B893509C-059B-F49D-F8A8-B5A68C552613}"/>
              </a:ext>
            </a:extLst>
          </p:cNvPr>
          <p:cNvSpPr txBox="1">
            <a:spLocks/>
          </p:cNvSpPr>
          <p:nvPr/>
        </p:nvSpPr>
        <p:spPr>
          <a:xfrm>
            <a:off x="482541" y="4996704"/>
            <a:ext cx="1270310" cy="75983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4000" dirty="0">
                <a:solidFill>
                  <a:schemeClr val="accent3">
                    <a:lumMod val="50000"/>
                  </a:schemeClr>
                </a:solidFill>
              </a:rPr>
              <a:t>其他</a:t>
            </a:r>
          </a:p>
        </p:txBody>
      </p:sp>
      <p:sp>
        <p:nvSpPr>
          <p:cNvPr id="10" name="文字方塊 9">
            <a:extLst>
              <a:ext uri="{FF2B5EF4-FFF2-40B4-BE49-F238E27FC236}">
                <a16:creationId xmlns:a16="http://schemas.microsoft.com/office/drawing/2014/main" id="{26ADA7A8-4D4C-39FD-D69E-39CB5A9B72F5}"/>
              </a:ext>
            </a:extLst>
          </p:cNvPr>
          <p:cNvSpPr txBox="1"/>
          <p:nvPr/>
        </p:nvSpPr>
        <p:spPr>
          <a:xfrm>
            <a:off x="2920779" y="1755127"/>
            <a:ext cx="9106204" cy="2366860"/>
          </a:xfrm>
          <a:prstGeom prst="rect">
            <a:avLst/>
          </a:prstGeom>
          <a:noFill/>
        </p:spPr>
        <p:txBody>
          <a:bodyPr wrap="square">
            <a:noAutofit/>
          </a:bodyPr>
          <a:lstStyle/>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為閱讀／學習障礙考生延長考試時間。</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提供考生個人座位或獨立的考試空間，避免被其他人分散注意力。</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為肢障者提供無障礙／可及性空間／動線，確保輪椅可順利通行。</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為視障者提供放大字體或電子檔、點字等試卷。</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為閱讀障礙者提供藍色的試卷紙張（協助鎮靜心情）。</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p:txBody>
      </p:sp>
      <p:sp>
        <p:nvSpPr>
          <p:cNvPr id="11" name="文字方塊 10">
            <a:extLst>
              <a:ext uri="{FF2B5EF4-FFF2-40B4-BE49-F238E27FC236}">
                <a16:creationId xmlns:a16="http://schemas.microsoft.com/office/drawing/2014/main" id="{6058170C-3C75-ADF4-FEB4-A953C8DCE3DC}"/>
              </a:ext>
            </a:extLst>
          </p:cNvPr>
          <p:cNvSpPr txBox="1"/>
          <p:nvPr/>
        </p:nvSpPr>
        <p:spPr>
          <a:xfrm>
            <a:off x="2920780" y="4606475"/>
            <a:ext cx="9043160" cy="1611445"/>
          </a:xfrm>
          <a:prstGeom prst="rect">
            <a:avLst/>
          </a:prstGeom>
          <a:noFill/>
        </p:spPr>
        <p:txBody>
          <a:bodyPr wrap="square">
            <a:normAutofit/>
          </a:bodyPr>
          <a:lstStyle/>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允許生病的考生（如糖尿病患者）攜帶藥物或服用藥物。</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考場人員為視障者提供場地口述導覽、說明大致的空間配置。</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將筆試改為口頭報告、錄音答題、遠距通話等。</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p:txBody>
      </p:sp>
      <p:pic>
        <p:nvPicPr>
          <p:cNvPr id="21" name="Picture 60" descr="Check mark ">
            <a:extLst>
              <a:ext uri="{FF2B5EF4-FFF2-40B4-BE49-F238E27FC236}">
                <a16:creationId xmlns:a16="http://schemas.microsoft.com/office/drawing/2014/main" id="{33E5B3C5-F86C-07EE-2460-963076642A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1717741"/>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0" descr="Check mark ">
            <a:extLst>
              <a:ext uri="{FF2B5EF4-FFF2-40B4-BE49-F238E27FC236}">
                <a16:creationId xmlns:a16="http://schemas.microsoft.com/office/drawing/2014/main" id="{7FB88A6E-DDD7-7325-1751-998F2E86ED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2174982"/>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0" descr="Check mark ">
            <a:extLst>
              <a:ext uri="{FF2B5EF4-FFF2-40B4-BE49-F238E27FC236}">
                <a16:creationId xmlns:a16="http://schemas.microsoft.com/office/drawing/2014/main" id="{A3C03F8D-B49E-12C0-CA52-754592D38A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2629712"/>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60" descr="Check mark ">
            <a:extLst>
              <a:ext uri="{FF2B5EF4-FFF2-40B4-BE49-F238E27FC236}">
                <a16:creationId xmlns:a16="http://schemas.microsoft.com/office/drawing/2014/main" id="{75657206-3FBB-228E-E0B2-D579CF5F61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306770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0" descr="Check mark ">
            <a:extLst>
              <a:ext uri="{FF2B5EF4-FFF2-40B4-BE49-F238E27FC236}">
                <a16:creationId xmlns:a16="http://schemas.microsoft.com/office/drawing/2014/main" id="{9B9DDF6F-6416-431C-1719-F7DAF2D35C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30" y="3500518"/>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60" descr="Check mark ">
            <a:extLst>
              <a:ext uri="{FF2B5EF4-FFF2-40B4-BE49-F238E27FC236}">
                <a16:creationId xmlns:a16="http://schemas.microsoft.com/office/drawing/2014/main" id="{AFE2CF6A-5A80-FEED-0606-202A224307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4633859"/>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60" descr="Check mark ">
            <a:extLst>
              <a:ext uri="{FF2B5EF4-FFF2-40B4-BE49-F238E27FC236}">
                <a16:creationId xmlns:a16="http://schemas.microsoft.com/office/drawing/2014/main" id="{A4F0503F-54DD-5CD9-A026-5D1C86C18C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5075933"/>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0" descr="Check mark ">
            <a:extLst>
              <a:ext uri="{FF2B5EF4-FFF2-40B4-BE49-F238E27FC236}">
                <a16:creationId xmlns:a16="http://schemas.microsoft.com/office/drawing/2014/main" id="{7463BB4D-2682-5330-9279-EBBB10D681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0013" y="5494703"/>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30" descr="Puzzle">
            <a:extLst>
              <a:ext uri="{FF2B5EF4-FFF2-40B4-BE49-F238E27FC236}">
                <a16:creationId xmlns:a16="http://schemas.microsoft.com/office/drawing/2014/main" id="{36FB5894-4D34-CC34-03C2-7843EFD4119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6544" y="956379"/>
            <a:ext cx="761362" cy="761362"/>
          </a:xfrm>
          <a:prstGeom prst="rect">
            <a:avLst/>
          </a:prstGeom>
          <a:noFill/>
          <a:extLst>
            <a:ext uri="{909E8E84-426E-40DD-AFC4-6F175D3DCCD1}">
              <a14:hiddenFill xmlns:a14="http://schemas.microsoft.com/office/drawing/2010/main">
                <a:solidFill>
                  <a:srgbClr val="FFFFFF"/>
                </a:solidFill>
              </a14:hiddenFill>
            </a:ext>
          </a:extLst>
        </p:spPr>
      </p:pic>
      <p:pic>
        <p:nvPicPr>
          <p:cNvPr id="11270" name="Picture 6" descr="Startup">
            <a:extLst>
              <a:ext uri="{FF2B5EF4-FFF2-40B4-BE49-F238E27FC236}">
                <a16:creationId xmlns:a16="http://schemas.microsoft.com/office/drawing/2014/main" id="{52053208-42B3-5553-0BC1-A1B1C4E15FB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0" y="198487"/>
            <a:ext cx="1584960" cy="1584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1085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한쪽 모서리가 둥근 사각형 4">
            <a:extLst>
              <a:ext uri="{FF2B5EF4-FFF2-40B4-BE49-F238E27FC236}">
                <a16:creationId xmlns:a16="http://schemas.microsoft.com/office/drawing/2014/main" id="{25226B10-3C58-4329-2929-A534B5B4ADD5}"/>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906674" y="1632026"/>
            <a:ext cx="10793106" cy="5037434"/>
          </a:xfrm>
          <a:prstGeom prst="rect">
            <a:avLst/>
          </a:prstGeom>
          <a:noFill/>
        </p:spPr>
        <p:txBody>
          <a:bodyPr wrap="square">
            <a:normAutofit/>
          </a:bodyPr>
          <a:lstStyle/>
          <a:p>
            <a:pPr>
              <a:lnSpc>
                <a:spcPct val="120000"/>
              </a:lnSpc>
            </a:pPr>
            <a:r>
              <a:rPr lang="zh-TW" altLang="en-US" sz="2800" i="0" dirty="0">
                <a:solidFill>
                  <a:srgbClr val="050505"/>
                </a:solidFill>
                <a:effectLst/>
                <a:latin typeface="微軟正黑體" panose="020B0604030504040204" pitchFamily="34" charset="-120"/>
                <a:ea typeface="微軟正黑體" panose="020B0604030504040204" pitchFamily="34" charset="-120"/>
              </a:rPr>
              <a:t>　</a:t>
            </a:r>
            <a:r>
              <a:rPr lang="zh-TW" altLang="en-US" sz="3200" b="1" i="0" dirty="0">
                <a:solidFill>
                  <a:srgbClr val="050505"/>
                </a:solidFill>
                <a:effectLst/>
                <a:latin typeface="微軟正黑體" panose="020B0604030504040204" pitchFamily="34" charset="-120"/>
                <a:ea typeface="微軟正黑體" panose="020B0604030504040204" pitchFamily="34" charset="-120"/>
              </a:rPr>
              <a:t>從報名階段就設計便利的申請方式</a:t>
            </a:r>
            <a:endParaRPr lang="en-US" altLang="zh-TW" sz="2800" b="1"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線上報名網頁須符合</a:t>
            </a:r>
            <a:r>
              <a:rPr lang="zh-TW" altLang="en-US" sz="2400" i="0" dirty="0">
                <a:solidFill>
                  <a:srgbClr val="050505"/>
                </a:solidFill>
                <a:effectLst/>
                <a:latin typeface="微軟正黑體" panose="020B0604030504040204" pitchFamily="34" charset="-120"/>
                <a:ea typeface="微軟正黑體" panose="020B0604030504040204" pitchFamily="34" charset="-120"/>
              </a:rPr>
              <a:t>無障礙規範</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能在報名時勾選需要的調整項目、並提供簡答欄位供其說明</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endParaRPr lang="en-US" altLang="zh-TW" sz="1000" i="0" dirty="0">
              <a:solidFill>
                <a:srgbClr val="050505"/>
              </a:solidFill>
              <a:effectLst/>
              <a:latin typeface="微軟正黑體" panose="020B0604030504040204" pitchFamily="34" charset="-120"/>
              <a:ea typeface="微軟正黑體" panose="020B0604030504040204" pitchFamily="34" charset="-120"/>
            </a:endParaRPr>
          </a:p>
          <a:p>
            <a:pPr>
              <a:lnSpc>
                <a:spcPct val="120000"/>
              </a:lnSpc>
              <a:spcBef>
                <a:spcPts val="600"/>
              </a:spcBef>
            </a:pPr>
            <a:r>
              <a:rPr lang="zh-TW" altLang="en-US" sz="3200" b="1" dirty="0">
                <a:solidFill>
                  <a:srgbClr val="050505"/>
                </a:solidFill>
                <a:latin typeface="微軟正黑體" panose="020B0604030504040204" pitchFamily="34" charset="-120"/>
                <a:ea typeface="微軟正黑體" panose="020B0604030504040204" pitchFamily="34" charset="-120"/>
              </a:rPr>
              <a:t>　簡化證明方式</a:t>
            </a:r>
            <a:endParaRPr lang="en-US" altLang="zh-TW" sz="3200" b="1"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障礙證明或醫療診斷</a:t>
            </a:r>
            <a:r>
              <a:rPr lang="zh-TW" altLang="en-US" sz="2400" b="1" i="0" dirty="0">
                <a:effectLst/>
                <a:latin typeface="微軟正黑體" panose="020B0604030504040204" pitchFamily="34" charset="-120"/>
                <a:ea typeface="微軟正黑體" panose="020B0604030504040204" pitchFamily="34" charset="-120"/>
              </a:rPr>
              <a:t>未必</a:t>
            </a:r>
            <a:r>
              <a:rPr lang="zh-TW" altLang="en-US" sz="2400" i="0" dirty="0">
                <a:solidFill>
                  <a:srgbClr val="050505"/>
                </a:solidFill>
                <a:effectLst/>
                <a:latin typeface="微軟正黑體" panose="020B0604030504040204" pitchFamily="34" charset="-120"/>
                <a:ea typeface="微軟正黑體" panose="020B0604030504040204" pitchFamily="34" charset="-120"/>
              </a:rPr>
              <a:t>能反映出調整的需求，且涉及個人隱私，應避免　</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強迫申請者提出診斷證明</a:t>
            </a:r>
            <a:r>
              <a:rPr lang="en-US" altLang="zh-TW" sz="2400" i="0" dirty="0">
                <a:solidFill>
                  <a:srgbClr val="050505"/>
                </a:solidFill>
                <a:effectLst/>
                <a:latin typeface="微軟正黑體" panose="020B0604030504040204" pitchFamily="34" charset="-120"/>
                <a:ea typeface="微軟正黑體" panose="020B0604030504040204" pitchFamily="34" charset="-120"/>
              </a:rPr>
              <a:t>(</a:t>
            </a:r>
            <a:r>
              <a:rPr lang="zh-TW" altLang="en-US" sz="2400" i="0" dirty="0">
                <a:solidFill>
                  <a:srgbClr val="050505"/>
                </a:solidFill>
                <a:effectLst/>
                <a:latin typeface="微軟正黑體" panose="020B0604030504040204" pitchFamily="34" charset="-120"/>
                <a:ea typeface="微軟正黑體" panose="020B0604030504040204" pitchFamily="34" charset="-120"/>
              </a:rPr>
              <a:t>可以由醫師、專業人員註明當事人的需求，而</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a:t>
            </a:r>
            <a:r>
              <a:rPr lang="zh-TW" altLang="en-US" sz="2400" i="0" dirty="0">
                <a:solidFill>
                  <a:srgbClr val="050505"/>
                </a:solidFill>
                <a:effectLst/>
                <a:latin typeface="微軟正黑體" panose="020B0604030504040204" pitchFamily="34" charset="-120"/>
                <a:ea typeface="微軟正黑體" panose="020B0604030504040204" pitchFamily="34" charset="-120"/>
              </a:rPr>
              <a:t>揭露診斷名稱非屬必要。</a:t>
            </a:r>
            <a:r>
              <a:rPr lang="en-US" altLang="zh-TW" sz="2400" i="0" dirty="0">
                <a:solidFill>
                  <a:srgbClr val="050505"/>
                </a:solidFill>
                <a:effectLst/>
                <a:latin typeface="微軟正黑體" panose="020B0604030504040204" pitchFamily="34" charset="-120"/>
                <a:ea typeface="微軟正黑體" panose="020B0604030504040204" pitchFamily="34" charset="-120"/>
              </a:rPr>
              <a:t>)</a:t>
            </a: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盡可能</a:t>
            </a:r>
            <a:r>
              <a:rPr lang="zh-TW" altLang="en-US" sz="2400" dirty="0">
                <a:solidFill>
                  <a:srgbClr val="050505"/>
                </a:solidFill>
                <a:latin typeface="微軟正黑體" panose="020B0604030504040204" pitchFamily="34" charset="-120"/>
                <a:ea typeface="微軟正黑體" panose="020B0604030504040204" pitchFamily="34" charset="-120"/>
              </a:rPr>
              <a:t>簡化證明</a:t>
            </a:r>
            <a:r>
              <a:rPr lang="zh-TW" altLang="en-US" sz="2400" i="0" dirty="0">
                <a:solidFill>
                  <a:srgbClr val="050505"/>
                </a:solidFill>
                <a:effectLst/>
                <a:latin typeface="微軟正黑體" panose="020B0604030504040204" pitchFamily="34" charset="-120"/>
                <a:ea typeface="微軟正黑體" panose="020B0604030504040204" pitchFamily="34" charset="-120"/>
              </a:rPr>
              <a:t>和申請流程、改善評估機制，通盤檢視所有證明的必要性</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a:t>
            </a:r>
            <a:r>
              <a:rPr lang="zh-TW" altLang="en-US" sz="2400" i="0" dirty="0">
                <a:solidFill>
                  <a:srgbClr val="050505"/>
                </a:solidFill>
                <a:effectLst/>
                <a:latin typeface="微軟正黑體" panose="020B0604030504040204" pitchFamily="34" charset="-120"/>
                <a:ea typeface="微軟正黑體" panose="020B0604030504040204" pitchFamily="34" charset="-120"/>
              </a:rPr>
              <a:t>所要求的證明文件是否真的和報考項目或調整請求相關）</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p:txBody>
      </p:sp>
      <p:sp>
        <p:nvSpPr>
          <p:cNvPr id="6" name="標題 51">
            <a:extLst>
              <a:ext uri="{FF2B5EF4-FFF2-40B4-BE49-F238E27FC236}">
                <a16:creationId xmlns:a16="http://schemas.microsoft.com/office/drawing/2014/main" id="{10B30982-CDE7-291A-7E55-680A7729123F}"/>
              </a:ext>
            </a:extLst>
          </p:cNvPr>
          <p:cNvSpPr>
            <a:spLocks noGrp="1"/>
          </p:cNvSpPr>
          <p:nvPr>
            <p:ph type="title"/>
          </p:nvPr>
        </p:nvSpPr>
        <p:spPr>
          <a:xfrm>
            <a:off x="1616166" y="188540"/>
            <a:ext cx="10083614" cy="759833"/>
          </a:xfrm>
        </p:spPr>
        <p:txBody>
          <a:bodyPr>
            <a:normAutofit/>
          </a:bodyPr>
          <a:lstStyle/>
          <a:p>
            <a:r>
              <a:rPr lang="zh-TW" altLang="en-US" sz="4400" dirty="0">
                <a:solidFill>
                  <a:schemeClr val="accent3">
                    <a:lumMod val="50000"/>
                  </a:schemeClr>
                </a:solidFill>
              </a:rPr>
              <a:t>技能檢定中的「合理調整」</a:t>
            </a:r>
            <a:r>
              <a:rPr lang="en-US" altLang="zh-TW" sz="4400" dirty="0">
                <a:solidFill>
                  <a:schemeClr val="accent3">
                    <a:lumMod val="50000"/>
                  </a:schemeClr>
                </a:solidFill>
              </a:rPr>
              <a:t>(4)</a:t>
            </a:r>
            <a:endParaRPr lang="zh-TW" altLang="en-US" sz="4400" b="1" dirty="0">
              <a:solidFill>
                <a:schemeClr val="accent3">
                  <a:lumMod val="50000"/>
                </a:schemeClr>
              </a:solidFill>
            </a:endParaRPr>
          </a:p>
        </p:txBody>
      </p:sp>
      <p:pic>
        <p:nvPicPr>
          <p:cNvPr id="9" name="Picture 6" descr="Behavior ">
            <a:extLst>
              <a:ext uri="{FF2B5EF4-FFF2-40B4-BE49-F238E27FC236}">
                <a16:creationId xmlns:a16="http://schemas.microsoft.com/office/drawing/2014/main" id="{C47A59D6-DD49-AEB4-1D38-3C9169E0E8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19" y="71943"/>
            <a:ext cx="1439032" cy="1439032"/>
          </a:xfrm>
          <a:prstGeom prst="rect">
            <a:avLst/>
          </a:prstGeom>
          <a:noFill/>
          <a:extLst>
            <a:ext uri="{909E8E84-426E-40DD-AFC4-6F175D3DCCD1}">
              <a14:hiddenFill xmlns:a14="http://schemas.microsoft.com/office/drawing/2010/main">
                <a:solidFill>
                  <a:srgbClr val="FFFFFF"/>
                </a:solidFill>
              </a14:hiddenFill>
            </a:ext>
          </a:extLst>
        </p:spPr>
      </p:pic>
      <p:sp>
        <p:nvSpPr>
          <p:cNvPr id="10" name="圓角矩形 43">
            <a:extLst>
              <a:ext uri="{FF2B5EF4-FFF2-40B4-BE49-F238E27FC236}">
                <a16:creationId xmlns:a16="http://schemas.microsoft.com/office/drawing/2014/main" id="{3F7DE2D4-98F6-8861-39FF-A3D8AC6ED140}"/>
              </a:ext>
            </a:extLst>
          </p:cNvPr>
          <p:cNvSpPr/>
          <p:nvPr/>
        </p:nvSpPr>
        <p:spPr>
          <a:xfrm>
            <a:off x="228601" y="1328689"/>
            <a:ext cx="11730038" cy="497209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9218" name="Picture 2" descr="Jigsaw">
            <a:extLst>
              <a:ext uri="{FF2B5EF4-FFF2-40B4-BE49-F238E27FC236}">
                <a16:creationId xmlns:a16="http://schemas.microsoft.com/office/drawing/2014/main" id="{0C5E96E1-6DC6-F71C-4F3E-4A64810114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857" y="1445375"/>
            <a:ext cx="841981" cy="841981"/>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4" descr="Volunteer ">
            <a:extLst>
              <a:ext uri="{FF2B5EF4-FFF2-40B4-BE49-F238E27FC236}">
                <a16:creationId xmlns:a16="http://schemas.microsoft.com/office/drawing/2014/main" id="{FB11BB8C-FDD1-908F-4A56-BE29AFD870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4705" y="1669986"/>
            <a:ext cx="1843290" cy="184329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0" descr="Check mark ">
            <a:extLst>
              <a:ext uri="{FF2B5EF4-FFF2-40B4-BE49-F238E27FC236}">
                <a16:creationId xmlns:a16="http://schemas.microsoft.com/office/drawing/2014/main" id="{CB5E18DE-C074-2E83-829B-A430B0C165F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9863" y="2210938"/>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0" descr="Check mark ">
            <a:extLst>
              <a:ext uri="{FF2B5EF4-FFF2-40B4-BE49-F238E27FC236}">
                <a16:creationId xmlns:a16="http://schemas.microsoft.com/office/drawing/2014/main" id="{487A196F-BB6B-B373-DAFB-29DD240022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9862" y="268346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0" descr="Check mark ">
            <a:extLst>
              <a:ext uri="{FF2B5EF4-FFF2-40B4-BE49-F238E27FC236}">
                <a16:creationId xmlns:a16="http://schemas.microsoft.com/office/drawing/2014/main" id="{153E2D79-7728-1575-7EC5-ED299513FD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78076" y="3926717"/>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0" descr="Check mark ">
            <a:extLst>
              <a:ext uri="{FF2B5EF4-FFF2-40B4-BE49-F238E27FC236}">
                <a16:creationId xmlns:a16="http://schemas.microsoft.com/office/drawing/2014/main" id="{0FC97C79-28F4-FC52-30C5-93FFA1C4904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9861" y="4373461"/>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0" descr="Check mark ">
            <a:extLst>
              <a:ext uri="{FF2B5EF4-FFF2-40B4-BE49-F238E27FC236}">
                <a16:creationId xmlns:a16="http://schemas.microsoft.com/office/drawing/2014/main" id="{84B19545-D616-EF9D-49C0-8E9040E472D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9863" y="525727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9230" name="Picture 14" descr="Puzzle">
            <a:extLst>
              <a:ext uri="{FF2B5EF4-FFF2-40B4-BE49-F238E27FC236}">
                <a16:creationId xmlns:a16="http://schemas.microsoft.com/office/drawing/2014/main" id="{7E55ACA0-1C48-46D8-FD48-8371595F00C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0454" y="3250163"/>
            <a:ext cx="841981" cy="841981"/>
          </a:xfrm>
          <a:prstGeom prst="rect">
            <a:avLst/>
          </a:prstGeom>
          <a:noFill/>
          <a:extLst>
            <a:ext uri="{909E8E84-426E-40DD-AFC4-6F175D3DCCD1}">
              <a14:hiddenFill xmlns:a14="http://schemas.microsoft.com/office/drawing/2010/main">
                <a:solidFill>
                  <a:srgbClr val="FFFFFF"/>
                </a:solidFill>
              </a14:hiddenFill>
            </a:ext>
          </a:extLst>
        </p:spPr>
      </p:pic>
      <p:pic>
        <p:nvPicPr>
          <p:cNvPr id="9234" name="Picture 18" descr="Puzzle">
            <a:hlinkClick r:id="rId8" tooltip="Puzzle"/>
            <a:extLst>
              <a:ext uri="{FF2B5EF4-FFF2-40B4-BE49-F238E27FC236}">
                <a16:creationId xmlns:a16="http://schemas.microsoft.com/office/drawing/2014/main" id="{3EB39DF5-B154-2006-1182-CACA294C06F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17969" y="1002109"/>
            <a:ext cx="1335753" cy="1335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한쪽 모서리가 둥근 사각형 4">
            <a:extLst>
              <a:ext uri="{FF2B5EF4-FFF2-40B4-BE49-F238E27FC236}">
                <a16:creationId xmlns:a16="http://schemas.microsoft.com/office/drawing/2014/main" id="{26D2AB6C-0254-800E-1BBD-4FED8BEEADD2}"/>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585913" y="183056"/>
            <a:ext cx="10213880" cy="759833"/>
          </a:xfrm>
        </p:spPr>
        <p:txBody>
          <a:bodyPr>
            <a:normAutofit fontScale="90000"/>
          </a:bodyPr>
          <a:lstStyle/>
          <a:p>
            <a:r>
              <a:rPr lang="zh-TW" altLang="en-US" sz="4400" dirty="0">
                <a:solidFill>
                  <a:schemeClr val="accent3">
                    <a:lumMod val="50000"/>
                  </a:schemeClr>
                </a:solidFill>
              </a:rPr>
              <a:t>技能檢定中的「合理</a:t>
            </a:r>
            <a:r>
              <a:rPr lang="zh-TW" altLang="en-US" sz="4400" dirty="0">
                <a:solidFill>
                  <a:schemeClr val="accent3">
                    <a:lumMod val="50000"/>
                  </a:schemeClr>
                </a:solidFill>
                <a:latin typeface="Microsoft YaHei" pitchFamily="34" charset="-122"/>
              </a:rPr>
              <a:t>調整」</a:t>
            </a:r>
            <a:r>
              <a:rPr lang="en-US" altLang="zh-TW" sz="4400" dirty="0">
                <a:solidFill>
                  <a:schemeClr val="accent3">
                    <a:lumMod val="50000"/>
                  </a:schemeClr>
                </a:solidFill>
                <a:latin typeface="Microsoft YaHei" pitchFamily="34" charset="-122"/>
              </a:rPr>
              <a:t>-</a:t>
            </a:r>
            <a:r>
              <a:rPr lang="zh-TW" altLang="en-US" sz="4400" dirty="0">
                <a:solidFill>
                  <a:schemeClr val="accent3">
                    <a:lumMod val="50000"/>
                  </a:schemeClr>
                </a:solidFill>
                <a:latin typeface="Microsoft YaHei" pitchFamily="34" charset="-122"/>
              </a:rPr>
              <a:t>公平性的爭議</a:t>
            </a:r>
            <a:endParaRPr lang="zh-TW" altLang="en-US" sz="4400" b="1" dirty="0">
              <a:solidFill>
                <a:schemeClr val="accent3">
                  <a:lumMod val="50000"/>
                </a:schemeClr>
              </a:solidFill>
              <a:latin typeface="Microsoft YaHei" pitchFamily="34" charset="-122"/>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1222627" y="1391081"/>
            <a:ext cx="10684419" cy="5329648"/>
          </a:xfrm>
          <a:prstGeom prst="rect">
            <a:avLst/>
          </a:prstGeom>
          <a:noFill/>
        </p:spPr>
        <p:txBody>
          <a:bodyPr wrap="square">
            <a:normAutofit/>
          </a:bodyPr>
          <a:lstStyle/>
          <a:p>
            <a:pPr>
              <a:lnSpc>
                <a:spcPct val="120000"/>
              </a:lnSpc>
            </a:pPr>
            <a:r>
              <a:rPr lang="zh-TW" altLang="en-US" sz="2800" b="1" dirty="0">
                <a:solidFill>
                  <a:srgbClr val="050505"/>
                </a:solidFill>
                <a:latin typeface="微軟正黑體" panose="020B0604030504040204" pitchFamily="34" charset="-120"/>
                <a:ea typeface="微軟正黑體" panose="020B0604030504040204" pitchFamily="34" charset="-120"/>
              </a:rPr>
              <a:t>只在程序上「對每個人都一樣」，並不是真正的平等。真正的公平是</a:t>
            </a:r>
            <a:r>
              <a:rPr lang="zh-TW" altLang="en-US" sz="2800" b="1" dirty="0">
                <a:solidFill>
                  <a:srgbClr val="FF0000"/>
                </a:solidFill>
                <a:latin typeface="微軟正黑體" panose="020B0604030504040204" pitchFamily="34" charset="-120"/>
                <a:ea typeface="微軟正黑體" panose="020B0604030504040204" pitchFamily="34" charset="-120"/>
              </a:rPr>
              <a:t>「去除程序上的障礙」</a:t>
            </a:r>
            <a:r>
              <a:rPr lang="zh-TW" altLang="en-US" sz="2800" b="1" dirty="0">
                <a:solidFill>
                  <a:srgbClr val="050505"/>
                </a:solidFill>
                <a:latin typeface="微軟正黑體" panose="020B0604030504040204" pitchFamily="34" charset="-120"/>
                <a:ea typeface="微軟正黑體" panose="020B0604030504040204" pitchFamily="34" charset="-120"/>
              </a:rPr>
              <a:t>，讓每個人都能順利受測。</a:t>
            </a:r>
            <a:endParaRPr lang="en-US" altLang="zh-TW" sz="2800" b="1" dirty="0">
              <a:solidFill>
                <a:srgbClr val="050505"/>
              </a:solidFill>
              <a:latin typeface="微軟正黑體" panose="020B0604030504040204" pitchFamily="34" charset="-120"/>
              <a:ea typeface="微軟正黑體" panose="020B0604030504040204" pitchFamily="34" charset="-120"/>
            </a:endParaRPr>
          </a:p>
          <a:p>
            <a:pPr>
              <a:lnSpc>
                <a:spcPct val="120000"/>
              </a:lnSpc>
            </a:pPr>
            <a:endParaRPr lang="en-US" altLang="zh-TW" sz="500" dirty="0">
              <a:solidFill>
                <a:srgbClr val="050505"/>
              </a:solidFill>
              <a:latin typeface="微軟正黑體" panose="020B0604030504040204" pitchFamily="34" charset="-120"/>
              <a:ea typeface="微軟正黑體" panose="020B0604030504040204" pitchFamily="34" charset="-120"/>
            </a:endParaRPr>
          </a:p>
          <a:p>
            <a:pPr>
              <a:lnSpc>
                <a:spcPct val="120000"/>
              </a:lnSpc>
              <a:spcBef>
                <a:spcPts val="600"/>
              </a:spcBef>
            </a:pPr>
            <a:r>
              <a:rPr lang="zh-TW" altLang="en-US" sz="2800" i="0" dirty="0">
                <a:solidFill>
                  <a:srgbClr val="050505"/>
                </a:solidFill>
                <a:effectLst/>
                <a:latin typeface="微軟正黑體" panose="020B0604030504040204" pitchFamily="34" charset="-120"/>
                <a:ea typeface="微軟正黑體" panose="020B0604030504040204" pitchFamily="34" charset="-120"/>
              </a:rPr>
              <a:t>身心障礙者的能力，本來就必須結合輔具或輔助措施才能發揮。</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a:lnSpc>
                <a:spcPct val="120000"/>
              </a:lnSpc>
              <a:spcBef>
                <a:spcPts val="600"/>
              </a:spcBef>
            </a:pPr>
            <a:endParaRPr lang="en-US" altLang="zh-TW" sz="500" i="0" dirty="0">
              <a:solidFill>
                <a:srgbClr val="050505"/>
              </a:solidFill>
              <a:effectLst/>
              <a:latin typeface="微軟正黑體" panose="020B0604030504040204" pitchFamily="34" charset="-120"/>
              <a:ea typeface="微軟正黑體" panose="020B0604030504040204" pitchFamily="34" charset="-120"/>
            </a:endParaRPr>
          </a:p>
          <a:p>
            <a:pPr>
              <a:lnSpc>
                <a:spcPct val="120000"/>
              </a:lnSpc>
              <a:spcBef>
                <a:spcPts val="600"/>
              </a:spcBef>
            </a:pPr>
            <a:r>
              <a:rPr lang="zh-TW" altLang="en-US" sz="2800" b="1" i="0" dirty="0">
                <a:solidFill>
                  <a:srgbClr val="050505"/>
                </a:solidFill>
                <a:effectLst/>
                <a:latin typeface="微軟正黑體" panose="020B0604030504040204" pitchFamily="34" charset="-120"/>
                <a:ea typeface="微軟正黑體" panose="020B0604030504040204" pitchFamily="34" charset="-120"/>
              </a:rPr>
              <a:t>可針對易引發爭議的調整方式訂定相關規範和限制，</a:t>
            </a:r>
            <a:r>
              <a:rPr lang="zh-TW" altLang="en-US" sz="2800" i="0" dirty="0">
                <a:solidFill>
                  <a:srgbClr val="050505"/>
                </a:solidFill>
                <a:effectLst/>
                <a:latin typeface="微軟正黑體" panose="020B0604030504040204" pitchFamily="34" charset="-120"/>
                <a:ea typeface="微軟正黑體" panose="020B0604030504040204" pitchFamily="34" charset="-120"/>
              </a:rPr>
              <a:t>例如：</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a:lnSpc>
                <a:spcPct val="120000"/>
              </a:lnSpc>
              <a:spcBef>
                <a:spcPts val="600"/>
              </a:spcBef>
            </a:pPr>
            <a:endParaRPr lang="en-US" altLang="zh-TW" sz="2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以統一的手語影片取代手語翻譯員</a:t>
            </a:r>
            <a:r>
              <a:rPr lang="zh-TW" altLang="en-US" sz="2400" dirty="0">
                <a:solidFill>
                  <a:srgbClr val="050505"/>
                </a:solidFill>
                <a:latin typeface="微軟正黑體" panose="020B0604030504040204" pitchFamily="34" charset="-120"/>
                <a:ea typeface="微軟正黑體" panose="020B0604030504040204" pitchFamily="34" charset="-120"/>
              </a:rPr>
              <a:t>現場翻譯標準化測驗題目。</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人力協助者在</a:t>
            </a:r>
            <a:r>
              <a:rPr lang="zh-TW" altLang="en-US" sz="2400" dirty="0">
                <a:solidFill>
                  <a:srgbClr val="050505"/>
                </a:solidFill>
                <a:latin typeface="微軟正黑體" panose="020B0604030504040204" pitchFamily="34" charset="-120"/>
                <a:ea typeface="微軟正黑體" panose="020B0604030504040204" pitchFamily="34" charset="-120"/>
              </a:rPr>
              <a:t>９０</a:t>
            </a:r>
            <a:r>
              <a:rPr lang="zh-TW" altLang="en-US" sz="2400" i="0" dirty="0">
                <a:solidFill>
                  <a:srgbClr val="050505"/>
                </a:solidFill>
                <a:effectLst/>
                <a:latin typeface="微軟正黑體" panose="020B0604030504040204" pitchFamily="34" charset="-120"/>
                <a:ea typeface="微軟正黑體" panose="020B0604030504040204" pitchFamily="34" charset="-120"/>
              </a:rPr>
              <a:t>天內不得多次協助相同內容的考試、最多只能協助</a:t>
            </a:r>
            <a:r>
              <a:rPr lang="zh-TW" altLang="en-US" sz="2400" dirty="0">
                <a:solidFill>
                  <a:srgbClr val="050505"/>
                </a:solidFill>
                <a:latin typeface="微軟正黑體" panose="020B0604030504040204" pitchFamily="34" charset="-120"/>
                <a:ea typeface="微軟正黑體" panose="020B0604030504040204" pitchFamily="34" charset="-120"/>
              </a:rPr>
              <a:t>２</a:t>
            </a:r>
            <a:r>
              <a:rPr lang="zh-TW" altLang="en-US" sz="2400" i="0" dirty="0">
                <a:solidFill>
                  <a:srgbClr val="050505"/>
                </a:solidFill>
                <a:effectLst/>
                <a:latin typeface="微軟正黑體" panose="020B0604030504040204" pitchFamily="34" charset="-120"/>
                <a:ea typeface="微軟正黑體" panose="020B0604030504040204" pitchFamily="34" charset="-120"/>
              </a:rPr>
              <a:t>次。</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人力協助者不可額外提供引導性的訊息、解釋或定義，也不可給考生勸告、</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建議或提供個人意見。</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考生若有問題須向主考官提出，人力協助者只能協助翻譯，不能主導提問。</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p:txBody>
      </p:sp>
      <p:pic>
        <p:nvPicPr>
          <p:cNvPr id="6" name="Picture 6" descr="Behavior ">
            <a:extLst>
              <a:ext uri="{FF2B5EF4-FFF2-40B4-BE49-F238E27FC236}">
                <a16:creationId xmlns:a16="http://schemas.microsoft.com/office/drawing/2014/main" id="{C25BE842-886E-F748-7745-2153C73F88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19" y="71943"/>
            <a:ext cx="1439032" cy="1439032"/>
          </a:xfrm>
          <a:prstGeom prst="rect">
            <a:avLst/>
          </a:prstGeom>
          <a:noFill/>
          <a:extLst>
            <a:ext uri="{909E8E84-426E-40DD-AFC4-6F175D3DCCD1}">
              <a14:hiddenFill xmlns:a14="http://schemas.microsoft.com/office/drawing/2010/main">
                <a:solidFill>
                  <a:srgbClr val="FFFFFF"/>
                </a:solidFill>
              </a14:hiddenFill>
            </a:ext>
          </a:extLst>
        </p:spPr>
      </p:pic>
      <p:sp>
        <p:nvSpPr>
          <p:cNvPr id="9" name="圓角矩形 43">
            <a:extLst>
              <a:ext uri="{FF2B5EF4-FFF2-40B4-BE49-F238E27FC236}">
                <a16:creationId xmlns:a16="http://schemas.microsoft.com/office/drawing/2014/main" id="{6B69297F-EB8A-C347-C240-F1B06A4CD307}"/>
              </a:ext>
            </a:extLst>
          </p:cNvPr>
          <p:cNvSpPr/>
          <p:nvPr/>
        </p:nvSpPr>
        <p:spPr>
          <a:xfrm>
            <a:off x="228601" y="1328689"/>
            <a:ext cx="11730038" cy="497209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10" name="Picture 54" descr="Solution">
            <a:extLst>
              <a:ext uri="{FF2B5EF4-FFF2-40B4-BE49-F238E27FC236}">
                <a16:creationId xmlns:a16="http://schemas.microsoft.com/office/drawing/2014/main" id="{3858839B-D6E5-1D28-8681-91D90F3306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91456" y="1391081"/>
            <a:ext cx="1082765" cy="108276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0" descr="Check mark ">
            <a:extLst>
              <a:ext uri="{FF2B5EF4-FFF2-40B4-BE49-F238E27FC236}">
                <a16:creationId xmlns:a16="http://schemas.microsoft.com/office/drawing/2014/main" id="{75C61FB6-C7D7-5CDC-3409-AC3C4952A8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9008" y="3955309"/>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0" descr="Check mark ">
            <a:extLst>
              <a:ext uri="{FF2B5EF4-FFF2-40B4-BE49-F238E27FC236}">
                <a16:creationId xmlns:a16="http://schemas.microsoft.com/office/drawing/2014/main" id="{8E327AD3-F905-6C02-8B8F-F6D8012CE2F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9007" y="4402162"/>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60" descr="Check mark ">
            <a:extLst>
              <a:ext uri="{FF2B5EF4-FFF2-40B4-BE49-F238E27FC236}">
                <a16:creationId xmlns:a16="http://schemas.microsoft.com/office/drawing/2014/main" id="{A900B024-6580-F08E-90DB-A9FB1912A6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9446" y="4862318"/>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60" descr="Check mark ">
            <a:extLst>
              <a:ext uri="{FF2B5EF4-FFF2-40B4-BE49-F238E27FC236}">
                <a16:creationId xmlns:a16="http://schemas.microsoft.com/office/drawing/2014/main" id="{69FF5FBD-190C-56F1-B719-7EF9422ECC8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9008" y="5709442"/>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7182" name="Picture 14" descr="Arrows">
            <a:extLst>
              <a:ext uri="{FF2B5EF4-FFF2-40B4-BE49-F238E27FC236}">
                <a16:creationId xmlns:a16="http://schemas.microsoft.com/office/drawing/2014/main" id="{18ACDCEC-AC2E-86A0-610A-1F644CC6A8D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20764488">
            <a:off x="10679683" y="3180045"/>
            <a:ext cx="999655" cy="99965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6" descr="Check mark ">
            <a:extLst>
              <a:ext uri="{FF2B5EF4-FFF2-40B4-BE49-F238E27FC236}">
                <a16:creationId xmlns:a16="http://schemas.microsoft.com/office/drawing/2014/main" id="{CC3E8F0D-E235-EA29-74D8-25B730E15BC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2258" y="3231769"/>
            <a:ext cx="856749" cy="856749"/>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6" descr="Check mark ">
            <a:extLst>
              <a:ext uri="{FF2B5EF4-FFF2-40B4-BE49-F238E27FC236}">
                <a16:creationId xmlns:a16="http://schemas.microsoft.com/office/drawing/2014/main" id="{63663782-C2D8-8886-DCC5-2F0F8D06EC3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4456" y="2373574"/>
            <a:ext cx="815561" cy="8155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圓角 18">
            <a:extLst>
              <a:ext uri="{FF2B5EF4-FFF2-40B4-BE49-F238E27FC236}">
                <a16:creationId xmlns:a16="http://schemas.microsoft.com/office/drawing/2014/main" id="{EB7666CA-E9C0-806C-5330-BF35772F5E63}"/>
              </a:ext>
            </a:extLst>
          </p:cNvPr>
          <p:cNvSpPr/>
          <p:nvPr/>
        </p:nvSpPr>
        <p:spPr>
          <a:xfrm>
            <a:off x="1375193" y="5843604"/>
            <a:ext cx="10690016" cy="525421"/>
          </a:xfrm>
          <a:prstGeom prst="roundRect">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2400" b="1" dirty="0">
              <a:solidFill>
                <a:schemeClr val="tx1">
                  <a:lumMod val="75000"/>
                </a:schemeClr>
              </a:solidFill>
              <a:latin typeface="微軟正黑體" panose="020B0604030504040204" pitchFamily="34" charset="-120"/>
              <a:ea typeface="微軟正黑體" panose="020B0604030504040204" pitchFamily="34" charset="-120"/>
            </a:endParaRPr>
          </a:p>
        </p:txBody>
      </p:sp>
      <p:sp>
        <p:nvSpPr>
          <p:cNvPr id="6" name="한쪽 모서리가 둥근 사각형 4">
            <a:extLst>
              <a:ext uri="{FF2B5EF4-FFF2-40B4-BE49-F238E27FC236}">
                <a16:creationId xmlns:a16="http://schemas.microsoft.com/office/drawing/2014/main" id="{AC9B7C4F-52D3-66EC-D862-82F6B2FEF7BD}"/>
              </a:ext>
            </a:extLst>
          </p:cNvPr>
          <p:cNvSpPr/>
          <p:nvPr/>
        </p:nvSpPr>
        <p:spPr>
          <a:xfrm flipH="1" flipV="1">
            <a:off x="0"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670860" y="188540"/>
            <a:ext cx="10282459" cy="759833"/>
          </a:xfrm>
        </p:spPr>
        <p:txBody>
          <a:bodyPr>
            <a:normAutofit/>
          </a:bodyPr>
          <a:lstStyle/>
          <a:p>
            <a:r>
              <a:rPr lang="zh-TW" altLang="en-US" sz="4400" dirty="0">
                <a:solidFill>
                  <a:schemeClr val="accent3">
                    <a:lumMod val="50000"/>
                  </a:schemeClr>
                </a:solidFill>
              </a:rPr>
              <a:t>就業服務中的「合理調整」</a:t>
            </a:r>
            <a:r>
              <a:rPr lang="en-US" altLang="zh-TW" sz="4400" dirty="0">
                <a:solidFill>
                  <a:schemeClr val="accent3">
                    <a:lumMod val="50000"/>
                  </a:schemeClr>
                </a:solidFill>
              </a:rPr>
              <a:t>(1)</a:t>
            </a:r>
            <a:endParaRPr lang="zh-TW" altLang="en-US" sz="4400" b="1" dirty="0">
              <a:solidFill>
                <a:schemeClr val="accent3">
                  <a:lumMod val="50000"/>
                </a:schemeClr>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1307484" y="1570355"/>
            <a:ext cx="10690016" cy="2821956"/>
          </a:xfrm>
          <a:prstGeom prst="rect">
            <a:avLst/>
          </a:prstGeom>
          <a:noFill/>
        </p:spPr>
        <p:txBody>
          <a:bodyPr wrap="square">
            <a:normAutofit lnSpcReduction="10000"/>
          </a:bodyPr>
          <a:lstStyle/>
          <a:p>
            <a:pPr>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從招聘流程或面試時就提供合理調整，是為了</a:t>
            </a:r>
            <a:r>
              <a:rPr lang="zh-TW" altLang="en-US" sz="2800" b="1" dirty="0">
                <a:solidFill>
                  <a:srgbClr val="FF0000"/>
                </a:solidFill>
                <a:latin typeface="微軟正黑體" panose="020B0604030504040204" pitchFamily="34" charset="-120"/>
                <a:ea typeface="微軟正黑體" panose="020B0604030504040204" pitchFamily="34" charset="-120"/>
              </a:rPr>
              <a:t>讓身心障礙求職者和其他人一樣擁有同等的競爭機會</a:t>
            </a:r>
            <a:r>
              <a:rPr lang="zh-TW" altLang="en-US" sz="2800" dirty="0">
                <a:solidFill>
                  <a:srgbClr val="050505"/>
                </a:solidFill>
                <a:latin typeface="微軟正黑體" panose="020B0604030504040204" pitchFamily="34" charset="-120"/>
                <a:ea typeface="微軟正黑體" panose="020B0604030504040204" pitchFamily="34" charset="-120"/>
              </a:rPr>
              <a:t>。</a:t>
            </a:r>
            <a:endParaRPr lang="en-US" altLang="zh-TW" sz="28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求職者只要符合徵才方開出的招募條件，就有權利參加面試；</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a:t>
            </a:r>
            <a:r>
              <a:rPr lang="zh-TW" altLang="en-US" sz="2400" i="0" dirty="0">
                <a:solidFill>
                  <a:srgbClr val="050505"/>
                </a:solidFill>
                <a:effectLst/>
                <a:latin typeface="微軟正黑體" panose="020B0604030504040204" pitchFamily="34" charset="-120"/>
                <a:ea typeface="微軟正黑體" panose="020B0604030504040204" pitchFamily="34" charset="-120"/>
              </a:rPr>
              <a:t>雇主若因求職者的身心障礙處境而拒絕面試，即構成就業歧視。</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專業人員可以向身心障礙求職者說明他有權提出哪些合理調整，</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a:t>
            </a:r>
            <a:r>
              <a:rPr lang="zh-TW" altLang="en-US" sz="2400" i="0" dirty="0">
                <a:solidFill>
                  <a:srgbClr val="050505"/>
                </a:solidFill>
                <a:effectLst/>
                <a:latin typeface="微軟正黑體" panose="020B0604030504040204" pitchFamily="34" charset="-120"/>
                <a:ea typeface="微軟正黑體" panose="020B0604030504040204" pitchFamily="34" charset="-120"/>
              </a:rPr>
              <a:t>但最終仍以當事人意願為主。</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p:txBody>
      </p:sp>
      <p:sp>
        <p:nvSpPr>
          <p:cNvPr id="9" name="圓角矩形 43">
            <a:extLst>
              <a:ext uri="{FF2B5EF4-FFF2-40B4-BE49-F238E27FC236}">
                <a16:creationId xmlns:a16="http://schemas.microsoft.com/office/drawing/2014/main" id="{82E8270A-D03A-5334-D3EA-A655BE4A39A4}"/>
              </a:ext>
            </a:extLst>
          </p:cNvPr>
          <p:cNvSpPr/>
          <p:nvPr/>
        </p:nvSpPr>
        <p:spPr>
          <a:xfrm>
            <a:off x="228601" y="1483324"/>
            <a:ext cx="11730038" cy="278093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10" name="Picture 54" descr="Solution">
            <a:extLst>
              <a:ext uri="{FF2B5EF4-FFF2-40B4-BE49-F238E27FC236}">
                <a16:creationId xmlns:a16="http://schemas.microsoft.com/office/drawing/2014/main" id="{D67AD219-EBD4-F4B7-9E39-B32199FE8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91456" y="1510975"/>
            <a:ext cx="1082765" cy="1082765"/>
          </a:xfrm>
          <a:prstGeom prst="rect">
            <a:avLst/>
          </a:prstGeom>
          <a:noFill/>
          <a:extLst>
            <a:ext uri="{909E8E84-426E-40DD-AFC4-6F175D3DCCD1}">
              <a14:hiddenFill xmlns:a14="http://schemas.microsoft.com/office/drawing/2010/main">
                <a:solidFill>
                  <a:srgbClr val="FFFFFF"/>
                </a:solidFill>
              </a14:hiddenFill>
            </a:ext>
          </a:extLst>
        </p:spPr>
      </p:pic>
      <p:sp>
        <p:nvSpPr>
          <p:cNvPr id="12" name="文字方塊 11">
            <a:extLst>
              <a:ext uri="{FF2B5EF4-FFF2-40B4-BE49-F238E27FC236}">
                <a16:creationId xmlns:a16="http://schemas.microsoft.com/office/drawing/2014/main" id="{E52E4894-A617-CA4A-3EE1-58C1C25C1124}"/>
              </a:ext>
            </a:extLst>
          </p:cNvPr>
          <p:cNvSpPr txBox="1"/>
          <p:nvPr/>
        </p:nvSpPr>
        <p:spPr>
          <a:xfrm>
            <a:off x="2850832" y="4582605"/>
            <a:ext cx="8660130" cy="1155060"/>
          </a:xfrm>
          <a:prstGeom prst="rect">
            <a:avLst/>
          </a:prstGeom>
          <a:noFill/>
        </p:spPr>
        <p:txBody>
          <a:bodyPr wrap="square">
            <a:spAutoFit/>
          </a:bodyPr>
          <a:lstStyle/>
          <a:p>
            <a:pPr>
              <a:lnSpc>
                <a:spcPct val="130000"/>
              </a:lnSpc>
              <a:spcBef>
                <a:spcPts val="1200"/>
              </a:spcBef>
            </a:pPr>
            <a:r>
              <a:rPr lang="zh-TW" altLang="en-US" sz="2800" dirty="0">
                <a:solidFill>
                  <a:srgbClr val="050505"/>
                </a:solidFill>
                <a:latin typeface="微軟正黑體" panose="020B0604030504040204" pitchFamily="34" charset="-120"/>
                <a:ea typeface="微軟正黑體" panose="020B0604030504040204" pitchFamily="34" charset="-120"/>
              </a:rPr>
              <a:t>雇主最好先區分、定義出每個職位的</a:t>
            </a:r>
            <a:r>
              <a:rPr lang="zh-TW" altLang="en-US" sz="2800" b="1" dirty="0">
                <a:solidFill>
                  <a:srgbClr val="FF0000"/>
                </a:solidFill>
                <a:latin typeface="微軟正黑體" panose="020B0604030504040204" pitchFamily="34" charset="-120"/>
                <a:ea typeface="微軟正黑體" panose="020B0604030504040204" pitchFamily="34" charset="-120"/>
              </a:rPr>
              <a:t>「核心職能」</a:t>
            </a:r>
            <a:r>
              <a:rPr lang="zh-TW" altLang="en-US" sz="2800" dirty="0">
                <a:solidFill>
                  <a:srgbClr val="050505"/>
                </a:solidFill>
                <a:latin typeface="微軟正黑體" panose="020B0604030504040204" pitchFamily="34" charset="-120"/>
                <a:ea typeface="微軟正黑體" panose="020B0604030504040204" pitchFamily="34" charset="-120"/>
              </a:rPr>
              <a:t>、「非核心職能」和「加分項目」。</a:t>
            </a:r>
            <a:endParaRPr lang="en-US" altLang="zh-TW" sz="2800" dirty="0">
              <a:solidFill>
                <a:srgbClr val="050505"/>
              </a:solidFill>
              <a:latin typeface="微軟正黑體" panose="020B0604030504040204" pitchFamily="34" charset="-120"/>
              <a:ea typeface="微軟正黑體" panose="020B0604030504040204" pitchFamily="34" charset="-120"/>
            </a:endParaRPr>
          </a:p>
        </p:txBody>
      </p:sp>
      <p:pic>
        <p:nvPicPr>
          <p:cNvPr id="13" name="Picture 60" descr="Check mark ">
            <a:extLst>
              <a:ext uri="{FF2B5EF4-FFF2-40B4-BE49-F238E27FC236}">
                <a16:creationId xmlns:a16="http://schemas.microsoft.com/office/drawing/2014/main" id="{96FD20B5-23A2-E2A8-6329-D0F9BFA698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0860" y="2515095"/>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0" descr="Check mark ">
            <a:extLst>
              <a:ext uri="{FF2B5EF4-FFF2-40B4-BE49-F238E27FC236}">
                <a16:creationId xmlns:a16="http://schemas.microsoft.com/office/drawing/2014/main" id="{6FB24B32-EBFD-6EA4-348F-7C8600CA88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0861" y="3299324"/>
            <a:ext cx="493809" cy="493809"/>
          </a:xfrm>
          <a:prstGeom prst="rect">
            <a:avLst/>
          </a:prstGeom>
          <a:noFill/>
          <a:extLst>
            <a:ext uri="{909E8E84-426E-40DD-AFC4-6F175D3DCCD1}">
              <a14:hiddenFill xmlns:a14="http://schemas.microsoft.com/office/drawing/2010/main">
                <a:solidFill>
                  <a:srgbClr val="FFFFFF"/>
                </a:solidFill>
              </a14:hiddenFill>
            </a:ext>
          </a:extLst>
        </p:spPr>
      </p:pic>
      <p:sp>
        <p:nvSpPr>
          <p:cNvPr id="15" name="圓角矩形 43">
            <a:extLst>
              <a:ext uri="{FF2B5EF4-FFF2-40B4-BE49-F238E27FC236}">
                <a16:creationId xmlns:a16="http://schemas.microsoft.com/office/drawing/2014/main" id="{A7C220B0-1D05-AC6B-C430-14939F412AF1}"/>
              </a:ext>
            </a:extLst>
          </p:cNvPr>
          <p:cNvSpPr/>
          <p:nvPr/>
        </p:nvSpPr>
        <p:spPr>
          <a:xfrm>
            <a:off x="228601" y="4412595"/>
            <a:ext cx="11730037" cy="2047919"/>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16" name="Picture 4" descr="Pointing Up">
            <a:extLst>
              <a:ext uri="{FF2B5EF4-FFF2-40B4-BE49-F238E27FC236}">
                <a16:creationId xmlns:a16="http://schemas.microsoft.com/office/drawing/2014/main" id="{1F847E7F-637E-D20C-7F8D-E1760F6A892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2126932" y="4549302"/>
            <a:ext cx="723900" cy="723900"/>
          </a:xfrm>
          <a:prstGeom prst="rect">
            <a:avLst/>
          </a:prstGeom>
          <a:noFill/>
          <a:extLst>
            <a:ext uri="{909E8E84-426E-40DD-AFC4-6F175D3DCCD1}">
              <a14:hiddenFill xmlns:a14="http://schemas.microsoft.com/office/drawing/2010/main">
                <a:solidFill>
                  <a:srgbClr val="FFFFFF"/>
                </a:solidFill>
              </a14:hiddenFill>
            </a:ext>
          </a:extLst>
        </p:spPr>
      </p:pic>
      <p:sp>
        <p:nvSpPr>
          <p:cNvPr id="18" name="文字方塊 17">
            <a:extLst>
              <a:ext uri="{FF2B5EF4-FFF2-40B4-BE49-F238E27FC236}">
                <a16:creationId xmlns:a16="http://schemas.microsoft.com/office/drawing/2014/main" id="{05F75947-F8CF-D8E5-BF41-B335A3C76E39}"/>
              </a:ext>
            </a:extLst>
          </p:cNvPr>
          <p:cNvSpPr txBox="1"/>
          <p:nvPr/>
        </p:nvSpPr>
        <p:spPr>
          <a:xfrm>
            <a:off x="990600" y="5859183"/>
            <a:ext cx="10861579" cy="495392"/>
          </a:xfrm>
          <a:prstGeom prst="rect">
            <a:avLst/>
          </a:prstGeom>
          <a:noFill/>
        </p:spPr>
        <p:txBody>
          <a:bodyPr wrap="square">
            <a:spAutoFit/>
          </a:bodyPr>
          <a:lstStyle/>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「核心職能」是該職位必備的基本能力，也是衡量員工適任與否的主要標準。</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pic>
        <p:nvPicPr>
          <p:cNvPr id="12294" name="Picture 6" descr="Human ">
            <a:extLst>
              <a:ext uri="{FF2B5EF4-FFF2-40B4-BE49-F238E27FC236}">
                <a16:creationId xmlns:a16="http://schemas.microsoft.com/office/drawing/2014/main" id="{2141B210-9AE3-0F4E-2A1F-55DDBE57D8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337" y="-2850"/>
            <a:ext cx="1430383" cy="1430383"/>
          </a:xfrm>
          <a:prstGeom prst="rect">
            <a:avLst/>
          </a:prstGeom>
          <a:noFill/>
          <a:extLst>
            <a:ext uri="{909E8E84-426E-40DD-AFC4-6F175D3DCCD1}">
              <a14:hiddenFill xmlns:a14="http://schemas.microsoft.com/office/drawing/2010/main">
                <a:solidFill>
                  <a:srgbClr val="FFFFFF"/>
                </a:solidFill>
              </a14:hiddenFill>
            </a:ext>
          </a:extLst>
        </p:spPr>
      </p:pic>
      <p:pic>
        <p:nvPicPr>
          <p:cNvPr id="12300" name="Picture 12" descr="Problem solving ">
            <a:extLst>
              <a:ext uri="{FF2B5EF4-FFF2-40B4-BE49-F238E27FC236}">
                <a16:creationId xmlns:a16="http://schemas.microsoft.com/office/drawing/2014/main" id="{19741331-4C4A-A293-D667-B434090EA17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7142" y="4610483"/>
            <a:ext cx="1585686" cy="15856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3D58A0E-5E24-584C-9FAC-67425A41D28C}"/>
              </a:ext>
            </a:extLst>
          </p:cNvPr>
          <p:cNvSpPr>
            <a:spLocks noGrp="1"/>
          </p:cNvSpPr>
          <p:nvPr>
            <p:ph type="title"/>
          </p:nvPr>
        </p:nvSpPr>
        <p:spPr>
          <a:xfrm>
            <a:off x="174171" y="2841703"/>
            <a:ext cx="2228552" cy="1643212"/>
          </a:xfrm>
        </p:spPr>
        <p:txBody>
          <a:bodyPr>
            <a:noAutofit/>
          </a:bodyPr>
          <a:lstStyle/>
          <a:p>
            <a:pPr algn="r">
              <a:lnSpc>
                <a:spcPct val="100000"/>
              </a:lnSpc>
            </a:pPr>
            <a:r>
              <a:rPr lang="zh-TW" altLang="en-US" sz="8000" b="1" spc="-120" dirty="0">
                <a:solidFill>
                  <a:schemeClr val="accent3">
                    <a:lumMod val="50000"/>
                  </a:schemeClr>
                </a:solidFill>
                <a:latin typeface="Microsoft YaHei" panose="020B0503020204020204" pitchFamily="34" charset="-122"/>
              </a:rPr>
              <a:t>大綱</a:t>
            </a:r>
          </a:p>
        </p:txBody>
      </p:sp>
      <p:sp>
        <p:nvSpPr>
          <p:cNvPr id="4" name="標題 1">
            <a:extLst>
              <a:ext uri="{FF2B5EF4-FFF2-40B4-BE49-F238E27FC236}">
                <a16:creationId xmlns:a16="http://schemas.microsoft.com/office/drawing/2014/main" id="{C9515AB1-A694-4B5B-2FD7-CD914634B07B}"/>
              </a:ext>
            </a:extLst>
          </p:cNvPr>
          <p:cNvSpPr txBox="1">
            <a:spLocks/>
          </p:cNvSpPr>
          <p:nvPr/>
        </p:nvSpPr>
        <p:spPr>
          <a:xfrm>
            <a:off x="4495212" y="574289"/>
            <a:ext cx="6724694" cy="83442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zh-TW" sz="4400" b="1" spc="-120" dirty="0">
                <a:solidFill>
                  <a:srgbClr val="164645"/>
                </a:solidFill>
                <a:latin typeface="微軟正黑體" panose="020B0604030504040204" pitchFamily="34" charset="-120"/>
                <a:ea typeface="微軟正黑體" panose="020B0604030504040204" pitchFamily="34" charset="-120"/>
              </a:rPr>
              <a:t>認識合理調整</a:t>
            </a:r>
            <a:endParaRPr lang="en-US" altLang="zh-TW" sz="4400" b="1" spc="-120" dirty="0">
              <a:solidFill>
                <a:srgbClr val="164645"/>
              </a:solidFill>
              <a:latin typeface="微軟正黑體" panose="020B0604030504040204" pitchFamily="34" charset="-120"/>
              <a:ea typeface="微軟正黑體" panose="020B0604030504040204" pitchFamily="34" charset="-120"/>
            </a:endParaRPr>
          </a:p>
        </p:txBody>
      </p:sp>
      <p:sp>
        <p:nvSpPr>
          <p:cNvPr id="5" name="標題 1">
            <a:extLst>
              <a:ext uri="{FF2B5EF4-FFF2-40B4-BE49-F238E27FC236}">
                <a16:creationId xmlns:a16="http://schemas.microsoft.com/office/drawing/2014/main" id="{D3FBC107-6BE1-A8A1-086D-CBDAB890CD3E}"/>
              </a:ext>
            </a:extLst>
          </p:cNvPr>
          <p:cNvSpPr txBox="1">
            <a:spLocks/>
          </p:cNvSpPr>
          <p:nvPr/>
        </p:nvSpPr>
        <p:spPr>
          <a:xfrm>
            <a:off x="5096352" y="1854887"/>
            <a:ext cx="6724695" cy="115245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zh-TW" sz="4400" b="1" spc="-120" dirty="0">
                <a:solidFill>
                  <a:srgbClr val="164645"/>
                </a:solidFill>
                <a:latin typeface="微軟正黑體" panose="020B0604030504040204" pitchFamily="34" charset="-120"/>
                <a:ea typeface="微軟正黑體" panose="020B0604030504040204" pitchFamily="34" charset="-120"/>
              </a:rPr>
              <a:t>三階段</a:t>
            </a:r>
            <a:r>
              <a:rPr lang="en-US" altLang="zh-TW" sz="4400" b="1" spc="-120" dirty="0">
                <a:solidFill>
                  <a:srgbClr val="164645"/>
                </a:solidFill>
                <a:latin typeface="微軟正黑體" panose="020B0604030504040204" pitchFamily="34" charset="-120"/>
                <a:ea typeface="微軟正黑體" panose="020B0604030504040204" pitchFamily="34" charset="-120"/>
              </a:rPr>
              <a:t> &amp; </a:t>
            </a:r>
            <a:r>
              <a:rPr lang="zh-TW" altLang="zh-TW" sz="4400" b="1" spc="-120" dirty="0">
                <a:solidFill>
                  <a:srgbClr val="164645"/>
                </a:solidFill>
                <a:latin typeface="微軟正黑體" panose="020B0604030504040204" pitchFamily="34" charset="-120"/>
                <a:ea typeface="微軟正黑體" panose="020B0604030504040204" pitchFamily="34" charset="-120"/>
              </a:rPr>
              <a:t>四種調整方式</a:t>
            </a:r>
            <a:endParaRPr lang="zh-TW" altLang="en-US" sz="4400" b="1" spc="-120" dirty="0">
              <a:solidFill>
                <a:srgbClr val="164645"/>
              </a:solidFill>
              <a:latin typeface="微軟正黑體" panose="020B0604030504040204" pitchFamily="34" charset="-120"/>
              <a:ea typeface="微軟正黑體" panose="020B0604030504040204" pitchFamily="34" charset="-120"/>
            </a:endParaRPr>
          </a:p>
        </p:txBody>
      </p:sp>
      <p:sp>
        <p:nvSpPr>
          <p:cNvPr id="8" name="標題 1">
            <a:extLst>
              <a:ext uri="{FF2B5EF4-FFF2-40B4-BE49-F238E27FC236}">
                <a16:creationId xmlns:a16="http://schemas.microsoft.com/office/drawing/2014/main" id="{E631C72E-12AE-6F0B-EC0A-CA842B421472}"/>
              </a:ext>
            </a:extLst>
          </p:cNvPr>
          <p:cNvSpPr txBox="1">
            <a:spLocks/>
          </p:cNvSpPr>
          <p:nvPr/>
        </p:nvSpPr>
        <p:spPr>
          <a:xfrm>
            <a:off x="5283180" y="3116482"/>
            <a:ext cx="6966658" cy="91159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zh-TW" sz="4400" b="1" spc="-120" dirty="0">
                <a:solidFill>
                  <a:srgbClr val="164645"/>
                </a:solidFill>
                <a:latin typeface="微軟正黑體" panose="020B0604030504040204" pitchFamily="34" charset="-120"/>
                <a:ea typeface="微軟正黑體" panose="020B0604030504040204" pitchFamily="34" charset="-120"/>
              </a:rPr>
              <a:t>職訓、技檢、就服中的調整</a:t>
            </a:r>
            <a:endParaRPr lang="zh-TW" altLang="en-US" sz="4400" b="1" spc="-120" dirty="0">
              <a:solidFill>
                <a:srgbClr val="164645"/>
              </a:solidFill>
              <a:latin typeface="微軟正黑體" panose="020B0604030504040204" pitchFamily="34" charset="-120"/>
              <a:ea typeface="微軟正黑體" panose="020B0604030504040204" pitchFamily="34" charset="-120"/>
            </a:endParaRPr>
          </a:p>
        </p:txBody>
      </p:sp>
      <p:sp>
        <p:nvSpPr>
          <p:cNvPr id="13" name="椭圆 4">
            <a:extLst>
              <a:ext uri="{FF2B5EF4-FFF2-40B4-BE49-F238E27FC236}">
                <a16:creationId xmlns:a16="http://schemas.microsoft.com/office/drawing/2014/main" id="{7CEF7454-30B6-789D-08C8-25BF6E0E8EAA}"/>
              </a:ext>
            </a:extLst>
          </p:cNvPr>
          <p:cNvSpPr/>
          <p:nvPr/>
        </p:nvSpPr>
        <p:spPr>
          <a:xfrm>
            <a:off x="3313073" y="418640"/>
            <a:ext cx="961975" cy="970974"/>
          </a:xfrm>
          <a:prstGeom prst="ellipse">
            <a:avLst/>
          </a:prstGeom>
          <a:solidFill>
            <a:schemeClr val="accent4"/>
          </a:solidFill>
          <a:ln w="28575" cap="flat" cmpd="sng" algn="ctr">
            <a:solidFill>
              <a:srgbClr val="FFFFFF"/>
            </a:solidFill>
            <a:prstDash val="solid"/>
          </a:ln>
          <a:effectLst/>
        </p:spPr>
        <p:txBody>
          <a:bodyPr rtlCol="0" anchor="ctr"/>
          <a:lstStyle/>
          <a:p>
            <a:pPr marL="0" marR="0" lvl="0" indent="0" algn="ctr" defTabSz="608965" eaLnBrk="1" fontAlgn="auto" latinLnBrk="0" hangingPunct="1">
              <a:lnSpc>
                <a:spcPct val="100000"/>
              </a:lnSpc>
              <a:spcBef>
                <a:spcPts val="0"/>
              </a:spcBef>
              <a:spcAft>
                <a:spcPts val="0"/>
              </a:spcAft>
              <a:buClrTx/>
              <a:buSzTx/>
              <a:buFontTx/>
              <a:buNone/>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一</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14" name="椭圆 4">
            <a:extLst>
              <a:ext uri="{FF2B5EF4-FFF2-40B4-BE49-F238E27FC236}">
                <a16:creationId xmlns:a16="http://schemas.microsoft.com/office/drawing/2014/main" id="{3E466570-11D4-1FB8-519C-EB6A5AF7FE2A}"/>
              </a:ext>
            </a:extLst>
          </p:cNvPr>
          <p:cNvSpPr/>
          <p:nvPr/>
        </p:nvSpPr>
        <p:spPr>
          <a:xfrm>
            <a:off x="3902084" y="1707507"/>
            <a:ext cx="1017297" cy="970974"/>
          </a:xfrm>
          <a:prstGeom prst="ellipse">
            <a:avLst/>
          </a:prstGeom>
          <a:solidFill>
            <a:schemeClr val="accent4"/>
          </a:solidFill>
          <a:ln w="28575" cap="flat" cmpd="sng" algn="ctr">
            <a:solidFill>
              <a:srgbClr val="FFFFFF"/>
            </a:solidFill>
            <a:prstDash val="solid"/>
          </a:ln>
          <a:effectLst/>
        </p:spPr>
        <p:txBody>
          <a:bodyPr rtlCol="0" anchor="ctr"/>
          <a:lstStyle/>
          <a:p>
            <a:pPr algn="ctr" defTabSz="608965">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二</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15" name="椭圆 4">
            <a:extLst>
              <a:ext uri="{FF2B5EF4-FFF2-40B4-BE49-F238E27FC236}">
                <a16:creationId xmlns:a16="http://schemas.microsoft.com/office/drawing/2014/main" id="{97BF5107-B5B9-9E88-BFB5-9CEE021FC4CD}"/>
              </a:ext>
            </a:extLst>
          </p:cNvPr>
          <p:cNvSpPr/>
          <p:nvPr/>
        </p:nvSpPr>
        <p:spPr>
          <a:xfrm>
            <a:off x="4166675" y="2962759"/>
            <a:ext cx="1017297" cy="970973"/>
          </a:xfrm>
          <a:prstGeom prst="ellipse">
            <a:avLst/>
          </a:prstGeom>
          <a:solidFill>
            <a:schemeClr val="accent4"/>
          </a:solidFill>
          <a:ln w="28575" cap="flat" cmpd="sng" algn="ctr">
            <a:solidFill>
              <a:srgbClr val="FFFFFF"/>
            </a:solidFill>
            <a:prstDash val="solid"/>
          </a:ln>
          <a:effectLst/>
        </p:spPr>
        <p:txBody>
          <a:bodyPr rtlCol="0" anchor="ctr"/>
          <a:lstStyle/>
          <a:p>
            <a:pPr marR="0" lvl="0" indent="0" algn="ctr" defTabSz="608965" fontAlgn="auto">
              <a:lnSpc>
                <a:spcPct val="100000"/>
              </a:lnSpc>
              <a:spcBef>
                <a:spcPts val="0"/>
              </a:spcBef>
              <a:spcAft>
                <a:spcPts val="0"/>
              </a:spcAft>
              <a:buClrTx/>
              <a:buSzTx/>
              <a:buFontTx/>
              <a:buNone/>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三</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19" name="投影片編號版面配置區 3">
            <a:extLst>
              <a:ext uri="{FF2B5EF4-FFF2-40B4-BE49-F238E27FC236}">
                <a16:creationId xmlns:a16="http://schemas.microsoft.com/office/drawing/2014/main" id="{A9D41864-8106-4801-B833-F13929CA9850}"/>
              </a:ext>
            </a:extLst>
          </p:cNvPr>
          <p:cNvSpPr txBox="1">
            <a:spLocks/>
          </p:cNvSpPr>
          <p:nvPr/>
        </p:nvSpPr>
        <p:spPr>
          <a:xfrm>
            <a:off x="11539220" y="6429375"/>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2</a:t>
            </a:fld>
            <a:endParaRPr lang="zh-TW" altLang="en-US" sz="1600" dirty="0">
              <a:solidFill>
                <a:schemeClr val="tx1"/>
              </a:solidFill>
            </a:endParaRPr>
          </a:p>
        </p:txBody>
      </p:sp>
      <p:sp>
        <p:nvSpPr>
          <p:cNvPr id="6" name="椭圆 4">
            <a:extLst>
              <a:ext uri="{FF2B5EF4-FFF2-40B4-BE49-F238E27FC236}">
                <a16:creationId xmlns:a16="http://schemas.microsoft.com/office/drawing/2014/main" id="{F1CB71A0-0D5F-005C-7B41-02947335D9A9}"/>
              </a:ext>
            </a:extLst>
          </p:cNvPr>
          <p:cNvSpPr/>
          <p:nvPr/>
        </p:nvSpPr>
        <p:spPr>
          <a:xfrm>
            <a:off x="3902084" y="4218010"/>
            <a:ext cx="1017297" cy="970973"/>
          </a:xfrm>
          <a:prstGeom prst="ellipse">
            <a:avLst/>
          </a:prstGeom>
          <a:solidFill>
            <a:schemeClr val="accent4"/>
          </a:solidFill>
          <a:ln w="28575" cap="flat" cmpd="sng" algn="ctr">
            <a:solidFill>
              <a:srgbClr val="FFFFFF"/>
            </a:solidFill>
            <a:prstDash val="solid"/>
          </a:ln>
          <a:effectLst/>
        </p:spPr>
        <p:txBody>
          <a:bodyPr rtlCol="0" anchor="ctr"/>
          <a:lstStyle/>
          <a:p>
            <a:pPr algn="ctr" defTabSz="608965">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四</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7" name="標題 1">
            <a:extLst>
              <a:ext uri="{FF2B5EF4-FFF2-40B4-BE49-F238E27FC236}">
                <a16:creationId xmlns:a16="http://schemas.microsoft.com/office/drawing/2014/main" id="{6A066C81-A9B6-0DAC-C5E3-7689B58E56D5}"/>
              </a:ext>
            </a:extLst>
          </p:cNvPr>
          <p:cNvSpPr txBox="1">
            <a:spLocks/>
          </p:cNvSpPr>
          <p:nvPr/>
        </p:nvSpPr>
        <p:spPr>
          <a:xfrm>
            <a:off x="5101371" y="4375189"/>
            <a:ext cx="6724695" cy="91159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zh-TW" sz="4400" b="1" spc="-120" dirty="0">
                <a:solidFill>
                  <a:srgbClr val="164645"/>
                </a:solidFill>
                <a:latin typeface="微軟正黑體" panose="020B0604030504040204" pitchFamily="34" charset="-120"/>
                <a:ea typeface="微軟正黑體" panose="020B0604030504040204" pitchFamily="34" charset="-120"/>
              </a:rPr>
              <a:t>專業人員的角色</a:t>
            </a:r>
            <a:endParaRPr lang="en-US" altLang="zh-TW" sz="4400" b="1" spc="-120" dirty="0">
              <a:solidFill>
                <a:srgbClr val="164645"/>
              </a:solidFill>
              <a:latin typeface="微軟正黑體" panose="020B0604030504040204" pitchFamily="34" charset="-120"/>
              <a:ea typeface="微軟正黑體" panose="020B0604030504040204" pitchFamily="34" charset="-120"/>
            </a:endParaRPr>
          </a:p>
        </p:txBody>
      </p:sp>
      <p:sp>
        <p:nvSpPr>
          <p:cNvPr id="3" name="椭圆 4">
            <a:extLst>
              <a:ext uri="{FF2B5EF4-FFF2-40B4-BE49-F238E27FC236}">
                <a16:creationId xmlns:a16="http://schemas.microsoft.com/office/drawing/2014/main" id="{C4E87EF9-BE36-EA8E-F810-6F3A4F17D0CA}"/>
              </a:ext>
            </a:extLst>
          </p:cNvPr>
          <p:cNvSpPr/>
          <p:nvPr/>
        </p:nvSpPr>
        <p:spPr>
          <a:xfrm>
            <a:off x="3313073" y="5458402"/>
            <a:ext cx="1017297" cy="970973"/>
          </a:xfrm>
          <a:prstGeom prst="ellipse">
            <a:avLst/>
          </a:prstGeom>
          <a:solidFill>
            <a:schemeClr val="accent4"/>
          </a:solidFill>
          <a:ln w="28575" cap="flat" cmpd="sng" algn="ctr">
            <a:solidFill>
              <a:srgbClr val="FFFFFF"/>
            </a:solidFill>
            <a:prstDash val="solid"/>
          </a:ln>
          <a:effectLst/>
        </p:spPr>
        <p:txBody>
          <a:bodyPr rtlCol="0" anchor="ctr"/>
          <a:lstStyle/>
          <a:p>
            <a:pPr algn="ctr" defTabSz="608965">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五</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9" name="標題 1">
            <a:extLst>
              <a:ext uri="{FF2B5EF4-FFF2-40B4-BE49-F238E27FC236}">
                <a16:creationId xmlns:a16="http://schemas.microsoft.com/office/drawing/2014/main" id="{2232034A-5B33-424E-837A-EDE80CF5E38C}"/>
              </a:ext>
            </a:extLst>
          </p:cNvPr>
          <p:cNvSpPr txBox="1">
            <a:spLocks/>
          </p:cNvSpPr>
          <p:nvPr/>
        </p:nvSpPr>
        <p:spPr>
          <a:xfrm>
            <a:off x="4499284" y="5573868"/>
            <a:ext cx="6724695" cy="91159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zh-TW" sz="4400" b="1" spc="-120" dirty="0">
                <a:solidFill>
                  <a:srgbClr val="164645"/>
                </a:solidFill>
                <a:latin typeface="微軟正黑體" panose="020B0604030504040204" pitchFamily="34" charset="-120"/>
                <a:ea typeface="微軟正黑體" panose="020B0604030504040204" pitchFamily="34" charset="-120"/>
              </a:rPr>
              <a:t>文獻與資源</a:t>
            </a:r>
            <a:endParaRPr lang="en-US" altLang="zh-TW" sz="4400" b="1" spc="-120" dirty="0">
              <a:solidFill>
                <a:srgbClr val="164645"/>
              </a:solidFill>
              <a:latin typeface="微軟正黑體" panose="020B0604030504040204" pitchFamily="34" charset="-120"/>
              <a:ea typeface="微軟正黑體" panose="020B0604030504040204" pitchFamily="34" charset="-120"/>
            </a:endParaRPr>
          </a:p>
        </p:txBody>
      </p:sp>
      <p:pic>
        <p:nvPicPr>
          <p:cNvPr id="6146" name="Picture 2" descr="Art">
            <a:extLst>
              <a:ext uri="{FF2B5EF4-FFF2-40B4-BE49-F238E27FC236}">
                <a16:creationId xmlns:a16="http://schemas.microsoft.com/office/drawing/2014/main" id="{BAD08BC1-80FE-0142-D4BF-7EB73E706C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2591" y="3007462"/>
            <a:ext cx="1076637" cy="1076637"/>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Fairy">
            <a:extLst>
              <a:ext uri="{FF2B5EF4-FFF2-40B4-BE49-F238E27FC236}">
                <a16:creationId xmlns:a16="http://schemas.microsoft.com/office/drawing/2014/main" id="{BE4B4C2A-EE37-0EB4-0904-CBC6B5B477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01366" y="4647479"/>
            <a:ext cx="1432560" cy="1432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48741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한쪽 모서리가 둥근 사각형 4">
            <a:extLst>
              <a:ext uri="{FF2B5EF4-FFF2-40B4-BE49-F238E27FC236}">
                <a16:creationId xmlns:a16="http://schemas.microsoft.com/office/drawing/2014/main" id="{5AA416C4-97ED-5BF0-9F1E-F020EA852BD3}"/>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670860" y="188540"/>
            <a:ext cx="11111235" cy="759833"/>
          </a:xfrm>
        </p:spPr>
        <p:txBody>
          <a:bodyPr>
            <a:normAutofit/>
          </a:bodyPr>
          <a:lstStyle/>
          <a:p>
            <a:r>
              <a:rPr lang="zh-TW" altLang="en-US" sz="4400" dirty="0">
                <a:solidFill>
                  <a:schemeClr val="accent3">
                    <a:lumMod val="50000"/>
                  </a:schemeClr>
                </a:solidFill>
              </a:rPr>
              <a:t>就業服務中的「合理調整」</a:t>
            </a:r>
            <a:r>
              <a:rPr lang="en-US" altLang="zh-TW" sz="4400" dirty="0">
                <a:solidFill>
                  <a:schemeClr val="accent3">
                    <a:lumMod val="50000"/>
                  </a:schemeClr>
                </a:solidFill>
              </a:rPr>
              <a:t>(2)</a:t>
            </a:r>
            <a:endParaRPr lang="zh-TW" altLang="en-US" sz="4400" b="1" dirty="0">
              <a:solidFill>
                <a:schemeClr val="accent3">
                  <a:lumMod val="50000"/>
                </a:schemeClr>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939800" y="1522692"/>
            <a:ext cx="11252200" cy="5146768"/>
          </a:xfrm>
          <a:prstGeom prst="rect">
            <a:avLst/>
          </a:prstGeom>
          <a:noFill/>
        </p:spPr>
        <p:txBody>
          <a:bodyPr wrap="square">
            <a:normAutofit/>
          </a:bodyPr>
          <a:lstStyle/>
          <a:p>
            <a:pPr>
              <a:lnSpc>
                <a:spcPct val="120000"/>
              </a:lnSpc>
            </a:pPr>
            <a:r>
              <a:rPr lang="zh-TW" altLang="en-US" sz="2800" dirty="0">
                <a:solidFill>
                  <a:srgbClr val="050505"/>
                </a:solidFill>
                <a:latin typeface="微軟正黑體" panose="020B0604030504040204" pitchFamily="34" charset="-120"/>
                <a:ea typeface="微軟正黑體" panose="020B0604030504040204" pitchFamily="34" charset="-120"/>
              </a:rPr>
              <a:t>　</a:t>
            </a:r>
            <a:r>
              <a:rPr lang="zh-TW" altLang="en-US" sz="2800" b="1" dirty="0">
                <a:solidFill>
                  <a:schemeClr val="accent3">
                    <a:lumMod val="50000"/>
                  </a:schemeClr>
                </a:solidFill>
                <a:latin typeface="微軟正黑體" panose="020B0604030504040204" pitchFamily="34" charset="-120"/>
                <a:ea typeface="微軟正黑體" panose="020B0604030504040204" pitchFamily="34" charset="-120"/>
              </a:rPr>
              <a:t>錄取後、就職前的合理調整</a:t>
            </a:r>
            <a:endParaRPr lang="en-US" altLang="zh-TW" sz="2800" b="1" dirty="0">
              <a:solidFill>
                <a:schemeClr val="accent3">
                  <a:lumMod val="50000"/>
                </a:schemeClr>
              </a:solidFill>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如果雇主已經有積極的僱用意願，身心障礙者在此階段就可申請合理調整；</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專業人員也可以協助雙方設想日後可能需要的調整並提供諮詢。</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a:lnSpc>
                <a:spcPct val="120000"/>
              </a:lnSpc>
              <a:spcBef>
                <a:spcPts val="1200"/>
              </a:spcBef>
            </a:pPr>
            <a:r>
              <a:rPr lang="zh-TW" altLang="en-US" sz="2800" i="0" dirty="0">
                <a:solidFill>
                  <a:srgbClr val="050505"/>
                </a:solidFill>
                <a:effectLst/>
                <a:latin typeface="微軟正黑體" panose="020B0604030504040204" pitchFamily="34" charset="-120"/>
                <a:ea typeface="微軟正黑體" panose="020B0604030504040204" pitchFamily="34" charset="-120"/>
              </a:rPr>
              <a:t>　</a:t>
            </a:r>
            <a:r>
              <a:rPr lang="zh-TW" altLang="en-US" sz="2800" b="1" dirty="0">
                <a:solidFill>
                  <a:schemeClr val="accent3">
                    <a:lumMod val="50000"/>
                  </a:schemeClr>
                </a:solidFill>
                <a:latin typeface="微軟正黑體" panose="020B0604030504040204" pitchFamily="34" charset="-120"/>
                <a:ea typeface="微軟正黑體" panose="020B0604030504040204" pitchFamily="34" charset="-120"/>
              </a:rPr>
              <a:t>工作開始後，需要滾動式調整</a:t>
            </a:r>
            <a:endParaRPr lang="en-US" altLang="zh-TW" sz="2800" b="1" dirty="0">
              <a:solidFill>
                <a:schemeClr val="accent3">
                  <a:lumMod val="50000"/>
                </a:schemeClr>
              </a:solidFill>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通常工作一段時間（如</a:t>
            </a:r>
            <a:r>
              <a:rPr lang="en-US" altLang="zh-TW" sz="2400" dirty="0">
                <a:solidFill>
                  <a:srgbClr val="050505"/>
                </a:solidFill>
                <a:latin typeface="微軟正黑體" panose="020B0604030504040204" pitchFamily="34" charset="-120"/>
                <a:ea typeface="微軟正黑體" panose="020B0604030504040204" pitchFamily="34" charset="-120"/>
              </a:rPr>
              <a:t>1-2</a:t>
            </a:r>
            <a:r>
              <a:rPr lang="zh-TW" altLang="en-US" sz="2400" dirty="0">
                <a:solidFill>
                  <a:srgbClr val="050505"/>
                </a:solidFill>
                <a:latin typeface="微軟正黑體" panose="020B0604030504040204" pitchFamily="34" charset="-120"/>
                <a:ea typeface="微軟正黑體" panose="020B0604030504040204" pitchFamily="34" charset="-120"/>
              </a:rPr>
              <a:t>週、</a:t>
            </a:r>
            <a:r>
              <a:rPr lang="en-US" altLang="zh-TW" sz="2400" dirty="0">
                <a:solidFill>
                  <a:srgbClr val="050505"/>
                </a:solidFill>
                <a:latin typeface="微軟正黑體" panose="020B0604030504040204" pitchFamily="34" charset="-120"/>
                <a:ea typeface="微軟正黑體" panose="020B0604030504040204" pitchFamily="34" charset="-120"/>
              </a:rPr>
              <a:t>1-2</a:t>
            </a:r>
            <a:r>
              <a:rPr lang="zh-TW" altLang="en-US" sz="2400" dirty="0">
                <a:solidFill>
                  <a:srgbClr val="050505"/>
                </a:solidFill>
                <a:latin typeface="微軟正黑體" panose="020B0604030504040204" pitchFamily="34" charset="-120"/>
                <a:ea typeface="微軟正黑體" panose="020B0604030504040204" pitchFamily="34" charset="-120"/>
              </a:rPr>
              <a:t>個月）後才能釐清需求、啟動合理調整。</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身心障礙者經合理調整後，須能執行「核心職能」，否則雇主可以拒絕</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提供該項合理調整，並在明確說明原因後嘗試其他替代方案</a:t>
            </a:r>
            <a:r>
              <a:rPr lang="zh-TW" altLang="en-US" sz="2400" i="0" dirty="0">
                <a:solidFill>
                  <a:srgbClr val="050505"/>
                </a:solidFill>
                <a:effectLst/>
                <a:latin typeface="微軟正黑體" panose="020B0604030504040204" pitchFamily="34" charset="-120"/>
                <a:ea typeface="微軟正黑體" panose="020B0604030504040204" pitchFamily="34" charset="-120"/>
              </a:rPr>
              <a:t>。</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rgbClr val="050505"/>
                </a:solidFill>
                <a:effectLst/>
                <a:latin typeface="微軟正黑體" panose="020B0604030504040204" pitchFamily="34" charset="-120"/>
                <a:ea typeface="微軟正黑體" panose="020B0604030504040204" pitchFamily="34" charset="-120"/>
              </a:rPr>
              <a:t>　即使業務執行能力無礙，職場的人際溝通壓力仍有可能影響工作表現，雇主 </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dirty="0">
                <a:solidFill>
                  <a:srgbClr val="050505"/>
                </a:solidFill>
                <a:latin typeface="微軟正黑體" panose="020B0604030504040204" pitchFamily="34" charset="-120"/>
                <a:ea typeface="微軟正黑體" panose="020B0604030504040204" pitchFamily="34" charset="-120"/>
              </a:rPr>
              <a:t>    </a:t>
            </a:r>
            <a:r>
              <a:rPr lang="zh-TW" altLang="en-US" sz="2400" i="0" dirty="0">
                <a:solidFill>
                  <a:srgbClr val="050505"/>
                </a:solidFill>
                <a:effectLst/>
                <a:latin typeface="微軟正黑體" panose="020B0604030504040204" pitchFamily="34" charset="-120"/>
                <a:ea typeface="微軟正黑體" panose="020B0604030504040204" pitchFamily="34" charset="-120"/>
              </a:rPr>
              <a:t>需要定期評估、討論以釐清問題，進行滾動式調整，以促進其長期留任。</a:t>
            </a:r>
            <a:endParaRPr lang="en-US" altLang="zh-TW" sz="2400" i="0" dirty="0">
              <a:solidFill>
                <a:srgbClr val="050505"/>
              </a:solidFill>
              <a:effectLst/>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p:txBody>
      </p:sp>
      <p:sp>
        <p:nvSpPr>
          <p:cNvPr id="6" name="圓角矩形 43">
            <a:extLst>
              <a:ext uri="{FF2B5EF4-FFF2-40B4-BE49-F238E27FC236}">
                <a16:creationId xmlns:a16="http://schemas.microsoft.com/office/drawing/2014/main" id="{F9F9BA66-5934-730C-9A14-7DA472C3A4F4}"/>
              </a:ext>
            </a:extLst>
          </p:cNvPr>
          <p:cNvSpPr/>
          <p:nvPr/>
        </p:nvSpPr>
        <p:spPr>
          <a:xfrm>
            <a:off x="228601" y="1483324"/>
            <a:ext cx="11730038" cy="4803176"/>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8" name="Picture 54" descr="Solution">
            <a:extLst>
              <a:ext uri="{FF2B5EF4-FFF2-40B4-BE49-F238E27FC236}">
                <a16:creationId xmlns:a16="http://schemas.microsoft.com/office/drawing/2014/main" id="{6D748229-E942-81F2-F7BD-A309CA78C4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91456" y="1510975"/>
            <a:ext cx="1082765" cy="108276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54" descr="Solution">
            <a:extLst>
              <a:ext uri="{FF2B5EF4-FFF2-40B4-BE49-F238E27FC236}">
                <a16:creationId xmlns:a16="http://schemas.microsoft.com/office/drawing/2014/main" id="{A1EC6CC4-62E0-95EC-5DDC-1F47E26788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191455" y="2887617"/>
            <a:ext cx="1082765" cy="1082765"/>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Talking">
            <a:extLst>
              <a:ext uri="{FF2B5EF4-FFF2-40B4-BE49-F238E27FC236}">
                <a16:creationId xmlns:a16="http://schemas.microsoft.com/office/drawing/2014/main" id="{BB82A014-2E41-566B-4695-15A4E6129B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1575" y="382438"/>
            <a:ext cx="1435852" cy="14358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Human ">
            <a:extLst>
              <a:ext uri="{FF2B5EF4-FFF2-40B4-BE49-F238E27FC236}">
                <a16:creationId xmlns:a16="http://schemas.microsoft.com/office/drawing/2014/main" id="{3EBFA3DD-8E21-FE60-8481-7435DB37512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9337" y="-2850"/>
            <a:ext cx="1430383" cy="143038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0" descr="Check mark ">
            <a:extLst>
              <a:ext uri="{FF2B5EF4-FFF2-40B4-BE49-F238E27FC236}">
                <a16:creationId xmlns:a16="http://schemas.microsoft.com/office/drawing/2014/main" id="{5941F2A0-614F-9B06-FF40-26F5A499BA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2815" y="2021286"/>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0" descr="Check mark ">
            <a:extLst>
              <a:ext uri="{FF2B5EF4-FFF2-40B4-BE49-F238E27FC236}">
                <a16:creationId xmlns:a16="http://schemas.microsoft.com/office/drawing/2014/main" id="{7C69BF85-D9F3-717D-8F76-66634CCF1B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2815" y="3602267"/>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0" descr="Check mark ">
            <a:extLst>
              <a:ext uri="{FF2B5EF4-FFF2-40B4-BE49-F238E27FC236}">
                <a16:creationId xmlns:a16="http://schemas.microsoft.com/office/drawing/2014/main" id="{702833BA-652B-C108-519A-50A63515B3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5510" y="4040652"/>
            <a:ext cx="493809" cy="49380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0" descr="Check mark ">
            <a:extLst>
              <a:ext uri="{FF2B5EF4-FFF2-40B4-BE49-F238E27FC236}">
                <a16:creationId xmlns:a16="http://schemas.microsoft.com/office/drawing/2014/main" id="{2FF00485-AC00-4728-3143-94DDFDBC8C0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5510" y="4916671"/>
            <a:ext cx="493809" cy="493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圓角 1">
            <a:extLst>
              <a:ext uri="{FF2B5EF4-FFF2-40B4-BE49-F238E27FC236}">
                <a16:creationId xmlns:a16="http://schemas.microsoft.com/office/drawing/2014/main" id="{22485ED0-9999-A65E-501D-11CFCEB88762}"/>
              </a:ext>
            </a:extLst>
          </p:cNvPr>
          <p:cNvSpPr/>
          <p:nvPr/>
        </p:nvSpPr>
        <p:spPr>
          <a:xfrm>
            <a:off x="245069" y="4902109"/>
            <a:ext cx="3170889" cy="1423035"/>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26" name="矩形: 圓角 1">
            <a:extLst>
              <a:ext uri="{FF2B5EF4-FFF2-40B4-BE49-F238E27FC236}">
                <a16:creationId xmlns:a16="http://schemas.microsoft.com/office/drawing/2014/main" id="{3B98B15F-01F8-B508-257F-D3CA193955D3}"/>
              </a:ext>
            </a:extLst>
          </p:cNvPr>
          <p:cNvSpPr/>
          <p:nvPr/>
        </p:nvSpPr>
        <p:spPr>
          <a:xfrm>
            <a:off x="245069" y="3214397"/>
            <a:ext cx="3170889" cy="1423035"/>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7" name="矩形: 圓角 1">
            <a:extLst>
              <a:ext uri="{FF2B5EF4-FFF2-40B4-BE49-F238E27FC236}">
                <a16:creationId xmlns:a16="http://schemas.microsoft.com/office/drawing/2014/main" id="{B24DA24F-5196-559D-ED51-A622924DFACD}"/>
              </a:ext>
            </a:extLst>
          </p:cNvPr>
          <p:cNvSpPr/>
          <p:nvPr/>
        </p:nvSpPr>
        <p:spPr>
          <a:xfrm>
            <a:off x="245069" y="1354079"/>
            <a:ext cx="3170889" cy="1423035"/>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3" name="한쪽 모서리가 둥근 사각형 4">
            <a:extLst>
              <a:ext uri="{FF2B5EF4-FFF2-40B4-BE49-F238E27FC236}">
                <a16:creationId xmlns:a16="http://schemas.microsoft.com/office/drawing/2014/main" id="{ADABD209-B16F-E107-DDA6-2B5C6BF953FC}"/>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736350" y="188540"/>
            <a:ext cx="9963430" cy="759833"/>
          </a:xfrm>
        </p:spPr>
        <p:txBody>
          <a:bodyPr>
            <a:normAutofit fontScale="90000"/>
          </a:bodyPr>
          <a:lstStyle/>
          <a:p>
            <a:r>
              <a:rPr lang="zh-TW" altLang="en-US" sz="4400" b="1" dirty="0">
                <a:solidFill>
                  <a:schemeClr val="accent3">
                    <a:lumMod val="50000"/>
                  </a:schemeClr>
                </a:solidFill>
              </a:rPr>
              <a:t>面對身心障礙者，專業人員可以做的事</a:t>
            </a:r>
            <a:r>
              <a:rPr lang="en-US" altLang="zh-TW" sz="4400" b="1" dirty="0">
                <a:solidFill>
                  <a:schemeClr val="accent3">
                    <a:lumMod val="50000"/>
                  </a:schemeClr>
                </a:solidFill>
              </a:rPr>
              <a:t>(1)</a:t>
            </a:r>
            <a:endParaRPr lang="zh-TW" altLang="en-US" sz="4400" b="1" dirty="0">
              <a:solidFill>
                <a:schemeClr val="accent3">
                  <a:lumMod val="50000"/>
                </a:schemeClr>
              </a:solidFill>
            </a:endParaRPr>
          </a:p>
        </p:txBody>
      </p:sp>
      <p:sp>
        <p:nvSpPr>
          <p:cNvPr id="6" name="標題 51">
            <a:extLst>
              <a:ext uri="{FF2B5EF4-FFF2-40B4-BE49-F238E27FC236}">
                <a16:creationId xmlns:a16="http://schemas.microsoft.com/office/drawing/2014/main" id="{E325831E-36A9-BE2D-C1CC-C5BBBB755686}"/>
              </a:ext>
            </a:extLst>
          </p:cNvPr>
          <p:cNvSpPr txBox="1">
            <a:spLocks/>
          </p:cNvSpPr>
          <p:nvPr/>
        </p:nvSpPr>
        <p:spPr>
          <a:xfrm>
            <a:off x="322745" y="1527326"/>
            <a:ext cx="3047418" cy="11789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pPr algn="ctr"/>
            <a:r>
              <a:rPr lang="zh-TW" altLang="en-US" sz="3200" dirty="0">
                <a:solidFill>
                  <a:schemeClr val="accent3">
                    <a:lumMod val="50000"/>
                  </a:schemeClr>
                </a:solidFill>
              </a:rPr>
              <a:t>注意往來溝通的禮儀</a:t>
            </a:r>
          </a:p>
        </p:txBody>
      </p:sp>
      <p:sp>
        <p:nvSpPr>
          <p:cNvPr id="9" name="標題 51">
            <a:extLst>
              <a:ext uri="{FF2B5EF4-FFF2-40B4-BE49-F238E27FC236}">
                <a16:creationId xmlns:a16="http://schemas.microsoft.com/office/drawing/2014/main" id="{E325831E-36A9-BE2D-C1CC-C5BBBB755686}"/>
              </a:ext>
            </a:extLst>
          </p:cNvPr>
          <p:cNvSpPr txBox="1">
            <a:spLocks/>
          </p:cNvSpPr>
          <p:nvPr/>
        </p:nvSpPr>
        <p:spPr>
          <a:xfrm>
            <a:off x="533303" y="3581004"/>
            <a:ext cx="2717895" cy="7518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pPr algn="ctr"/>
            <a:r>
              <a:rPr lang="zh-TW" altLang="en-US" sz="3200" dirty="0">
                <a:solidFill>
                  <a:schemeClr val="accent3">
                    <a:lumMod val="50000"/>
                  </a:schemeClr>
                </a:solidFill>
              </a:rPr>
              <a:t>賦權身心障礙者</a:t>
            </a:r>
          </a:p>
        </p:txBody>
      </p:sp>
      <p:sp>
        <p:nvSpPr>
          <p:cNvPr id="11" name="標題 51">
            <a:extLst>
              <a:ext uri="{FF2B5EF4-FFF2-40B4-BE49-F238E27FC236}">
                <a16:creationId xmlns:a16="http://schemas.microsoft.com/office/drawing/2014/main" id="{E325831E-36A9-BE2D-C1CC-C5BBBB755686}"/>
              </a:ext>
            </a:extLst>
          </p:cNvPr>
          <p:cNvSpPr txBox="1">
            <a:spLocks/>
          </p:cNvSpPr>
          <p:nvPr/>
        </p:nvSpPr>
        <p:spPr>
          <a:xfrm>
            <a:off x="245069" y="5052345"/>
            <a:ext cx="3294365" cy="11789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pPr algn="ctr"/>
            <a:r>
              <a:rPr lang="zh-TW" altLang="en-US" sz="3200" dirty="0">
                <a:solidFill>
                  <a:schemeClr val="accent3">
                    <a:lumMod val="50000"/>
                  </a:schemeClr>
                </a:solidFill>
              </a:rPr>
              <a:t>協助對焦個人</a:t>
            </a:r>
            <a:endParaRPr lang="en-US" altLang="zh-TW" sz="3200" dirty="0">
              <a:solidFill>
                <a:schemeClr val="accent3">
                  <a:lumMod val="50000"/>
                </a:schemeClr>
              </a:solidFill>
            </a:endParaRPr>
          </a:p>
          <a:p>
            <a:r>
              <a:rPr lang="zh-TW" altLang="en-US" sz="3200" dirty="0">
                <a:solidFill>
                  <a:schemeClr val="accent3">
                    <a:lumMod val="50000"/>
                  </a:schemeClr>
                </a:solidFill>
              </a:rPr>
              <a:t>期待與市場現況</a:t>
            </a:r>
          </a:p>
        </p:txBody>
      </p:sp>
      <p:sp>
        <p:nvSpPr>
          <p:cNvPr id="18" name="圓角矩形 43">
            <a:extLst>
              <a:ext uri="{FF2B5EF4-FFF2-40B4-BE49-F238E27FC236}">
                <a16:creationId xmlns:a16="http://schemas.microsoft.com/office/drawing/2014/main" id="{E8E11CF0-D40D-49DD-EA6B-31C6408BB8C5}"/>
              </a:ext>
            </a:extLst>
          </p:cNvPr>
          <p:cNvSpPr/>
          <p:nvPr/>
        </p:nvSpPr>
        <p:spPr>
          <a:xfrm>
            <a:off x="130425" y="1222130"/>
            <a:ext cx="11730038" cy="168097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9" name="圓角矩形 43">
            <a:extLst>
              <a:ext uri="{FF2B5EF4-FFF2-40B4-BE49-F238E27FC236}">
                <a16:creationId xmlns:a16="http://schemas.microsoft.com/office/drawing/2014/main" id="{53D60153-D349-7F23-7808-305E7EE1ABE1}"/>
              </a:ext>
            </a:extLst>
          </p:cNvPr>
          <p:cNvSpPr/>
          <p:nvPr/>
        </p:nvSpPr>
        <p:spPr>
          <a:xfrm>
            <a:off x="130425" y="2966045"/>
            <a:ext cx="11730038" cy="1823874"/>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0" name="圓角矩形 43">
            <a:extLst>
              <a:ext uri="{FF2B5EF4-FFF2-40B4-BE49-F238E27FC236}">
                <a16:creationId xmlns:a16="http://schemas.microsoft.com/office/drawing/2014/main" id="{45B084DD-BD1D-48D5-9FA7-EBEA3EFC433C}"/>
              </a:ext>
            </a:extLst>
          </p:cNvPr>
          <p:cNvSpPr/>
          <p:nvPr/>
        </p:nvSpPr>
        <p:spPr>
          <a:xfrm>
            <a:off x="119395" y="4851010"/>
            <a:ext cx="11730038" cy="154504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2" name="Picture 4" descr="Flag">
            <a:extLst>
              <a:ext uri="{FF2B5EF4-FFF2-40B4-BE49-F238E27FC236}">
                <a16:creationId xmlns:a16="http://schemas.microsoft.com/office/drawing/2014/main" id="{6A4A96A3-E4B9-F923-97DF-BA42DD2DFD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395" y="25234"/>
            <a:ext cx="1497556" cy="1497556"/>
          </a:xfrm>
          <a:prstGeom prst="rect">
            <a:avLst/>
          </a:prstGeom>
          <a:noFill/>
          <a:extLst>
            <a:ext uri="{909E8E84-426E-40DD-AFC4-6F175D3DCCD1}">
              <a14:hiddenFill xmlns:a14="http://schemas.microsoft.com/office/drawing/2010/main">
                <a:solidFill>
                  <a:srgbClr val="FFFFFF"/>
                </a:solidFill>
              </a14:hiddenFill>
            </a:ext>
          </a:extLst>
        </p:spPr>
      </p:pic>
      <p:sp>
        <p:nvSpPr>
          <p:cNvPr id="28" name="文字方塊 27">
            <a:extLst>
              <a:ext uri="{FF2B5EF4-FFF2-40B4-BE49-F238E27FC236}">
                <a16:creationId xmlns:a16="http://schemas.microsoft.com/office/drawing/2014/main" id="{1BB88D79-BDE0-A0E9-4FDE-2C7A640FDF79}"/>
              </a:ext>
            </a:extLst>
          </p:cNvPr>
          <p:cNvSpPr txBox="1"/>
          <p:nvPr/>
        </p:nvSpPr>
        <p:spPr>
          <a:xfrm>
            <a:off x="3530602" y="1370392"/>
            <a:ext cx="8338653" cy="1423035"/>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秉持友善的態度，選擇當事人習慣的溝通方式或溝通上的調整。</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r>
              <a:rPr lang="en-US" altLang="zh-TW" sz="2400" dirty="0">
                <a:solidFill>
                  <a:srgbClr val="050505"/>
                </a:solidFill>
                <a:latin typeface="微軟正黑體" panose="020B0604030504040204" pitchFamily="34" charset="-120"/>
                <a:ea typeface="微軟正黑體" panose="020B0604030504040204" pitchFamily="34" charset="-120"/>
              </a:rPr>
              <a:t>10</a:t>
            </a:r>
            <a:r>
              <a:rPr lang="zh-TW" altLang="en-US" sz="2400" dirty="0">
                <a:solidFill>
                  <a:srgbClr val="050505"/>
                </a:solidFill>
                <a:latin typeface="微軟正黑體" panose="020B0604030504040204" pitchFamily="34" charset="-120"/>
                <a:ea typeface="微軟正黑體" panose="020B0604030504040204" pitchFamily="34" charset="-120"/>
              </a:rPr>
              <a:t>個與障礙者互動的小提醒</a:t>
            </a:r>
            <a:r>
              <a:rPr lang="en-US" altLang="zh-TW" sz="2400" dirty="0">
                <a:solidFill>
                  <a:srgbClr val="050505"/>
                </a:solidFill>
                <a:latin typeface="微軟正黑體" panose="020B0604030504040204" pitchFamily="34" charset="-120"/>
                <a:ea typeface="微軟正黑體" panose="020B0604030504040204" pitchFamily="34" charset="-120"/>
              </a:rPr>
              <a:t>(</a:t>
            </a:r>
            <a:r>
              <a:rPr lang="zh-TW" altLang="en-US" sz="2400" dirty="0">
                <a:solidFill>
                  <a:srgbClr val="050505"/>
                </a:solidFill>
                <a:latin typeface="微軟正黑體" panose="020B0604030504040204" pitchFamily="34" charset="-120"/>
                <a:ea typeface="微軟正黑體" panose="020B0604030504040204" pitchFamily="34" charset="-120"/>
              </a:rPr>
              <a:t>詳見手冊</a:t>
            </a:r>
            <a:r>
              <a:rPr lang="en-US" altLang="zh-TW" sz="2400" dirty="0">
                <a:solidFill>
                  <a:srgbClr val="050505"/>
                </a:solidFill>
                <a:latin typeface="微軟正黑體" panose="020B0604030504040204" pitchFamily="34" charset="-120"/>
                <a:ea typeface="微軟正黑體" panose="020B0604030504040204" pitchFamily="34" charset="-120"/>
              </a:rPr>
              <a:t>p76-78)</a:t>
            </a:r>
            <a:r>
              <a:rPr lang="zh-TW" altLang="en-US" sz="2400" dirty="0">
                <a:solidFill>
                  <a:srgbClr val="050505"/>
                </a:solidFill>
                <a:latin typeface="微軟正黑體" panose="020B0604030504040204" pitchFamily="34" charset="-120"/>
                <a:ea typeface="微軟正黑體" panose="020B0604030504040204" pitchFamily="34" charset="-120"/>
              </a:rPr>
              <a:t>。</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29" name="文字方塊 28">
            <a:extLst>
              <a:ext uri="{FF2B5EF4-FFF2-40B4-BE49-F238E27FC236}">
                <a16:creationId xmlns:a16="http://schemas.microsoft.com/office/drawing/2014/main" id="{21B34D53-0B83-DB11-0A6D-C78E6292422E}"/>
              </a:ext>
            </a:extLst>
          </p:cNvPr>
          <p:cNvSpPr txBox="1"/>
          <p:nvPr/>
        </p:nvSpPr>
        <p:spPr>
          <a:xfrm>
            <a:off x="3527266" y="2979533"/>
            <a:ext cx="8210858" cy="1950720"/>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提醒當事人所擁有的權利，協助說明申請流程、準備申請文件、提醒發生爭議時的申訴或救濟管道、鼓勵當事人和專業人員討論諮詢。</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是否提出申請、是否要揭露，仍須尊重本人意願。</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30" name="文字方塊 29">
            <a:extLst>
              <a:ext uri="{FF2B5EF4-FFF2-40B4-BE49-F238E27FC236}">
                <a16:creationId xmlns:a16="http://schemas.microsoft.com/office/drawing/2014/main" id="{A3E97B6D-603C-797F-AD78-D7F11E20B30C}"/>
              </a:ext>
            </a:extLst>
          </p:cNvPr>
          <p:cNvSpPr txBox="1"/>
          <p:nvPr/>
        </p:nvSpPr>
        <p:spPr>
          <a:xfrm>
            <a:off x="3527266" y="5174113"/>
            <a:ext cx="8341989" cy="1219835"/>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透過討論，協助當事人認識外界期待和產業狀況，或協助他們辨識各種職場情境和正確理解人際關係。</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pic>
        <p:nvPicPr>
          <p:cNvPr id="31" name="Picture 84" descr="Problem solving">
            <a:extLst>
              <a:ext uri="{FF2B5EF4-FFF2-40B4-BE49-F238E27FC236}">
                <a16:creationId xmlns:a16="http://schemas.microsoft.com/office/drawing/2014/main" id="{0CFCCA31-3BA5-E66E-8C1B-B6F9D671CE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257847">
            <a:off x="10323857" y="2029317"/>
            <a:ext cx="1105070" cy="11050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圓角 1">
            <a:extLst>
              <a:ext uri="{FF2B5EF4-FFF2-40B4-BE49-F238E27FC236}">
                <a16:creationId xmlns:a16="http://schemas.microsoft.com/office/drawing/2014/main" id="{A1ADA9DD-9C3B-FE06-2DC8-A7BC887A9C79}"/>
              </a:ext>
            </a:extLst>
          </p:cNvPr>
          <p:cNvSpPr/>
          <p:nvPr/>
        </p:nvSpPr>
        <p:spPr>
          <a:xfrm>
            <a:off x="245068" y="3081930"/>
            <a:ext cx="3170889" cy="2131908"/>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13" name="矩形: 圓角 1">
            <a:extLst>
              <a:ext uri="{FF2B5EF4-FFF2-40B4-BE49-F238E27FC236}">
                <a16:creationId xmlns:a16="http://schemas.microsoft.com/office/drawing/2014/main" id="{68CD3499-7C17-17B4-CDFD-0789127F159E}"/>
              </a:ext>
            </a:extLst>
          </p:cNvPr>
          <p:cNvSpPr/>
          <p:nvPr/>
        </p:nvSpPr>
        <p:spPr>
          <a:xfrm>
            <a:off x="245069" y="1354079"/>
            <a:ext cx="3170889" cy="1423035"/>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7" name="한쪽 모서리가 둥근 사각형 4">
            <a:extLst>
              <a:ext uri="{FF2B5EF4-FFF2-40B4-BE49-F238E27FC236}">
                <a16:creationId xmlns:a16="http://schemas.microsoft.com/office/drawing/2014/main" id="{A591FCFB-D56E-B134-656B-9A88F3D2C318}"/>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6" name="標題 51">
            <a:extLst>
              <a:ext uri="{FF2B5EF4-FFF2-40B4-BE49-F238E27FC236}">
                <a16:creationId xmlns:a16="http://schemas.microsoft.com/office/drawing/2014/main" id="{E325831E-36A9-BE2D-C1CC-C5BBBB755686}"/>
              </a:ext>
            </a:extLst>
          </p:cNvPr>
          <p:cNvSpPr txBox="1">
            <a:spLocks/>
          </p:cNvSpPr>
          <p:nvPr/>
        </p:nvSpPr>
        <p:spPr>
          <a:xfrm>
            <a:off x="256099" y="1532901"/>
            <a:ext cx="3170889" cy="11789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開發／媒合</a:t>
            </a:r>
            <a:endParaRPr lang="en-US" altLang="zh-TW" sz="3200" dirty="0">
              <a:solidFill>
                <a:schemeClr val="accent3">
                  <a:lumMod val="50000"/>
                </a:schemeClr>
              </a:solidFill>
            </a:endParaRPr>
          </a:p>
          <a:p>
            <a:r>
              <a:rPr lang="zh-TW" altLang="en-US" sz="3200" dirty="0">
                <a:solidFill>
                  <a:schemeClr val="accent3">
                    <a:lumMod val="50000"/>
                  </a:schemeClr>
                </a:solidFill>
              </a:rPr>
              <a:t>彈性多元的工作</a:t>
            </a:r>
          </a:p>
        </p:txBody>
      </p:sp>
      <p:sp>
        <p:nvSpPr>
          <p:cNvPr id="9" name="標題 51">
            <a:extLst>
              <a:ext uri="{FF2B5EF4-FFF2-40B4-BE49-F238E27FC236}">
                <a16:creationId xmlns:a16="http://schemas.microsoft.com/office/drawing/2014/main" id="{E325831E-36A9-BE2D-C1CC-C5BBBB755686}"/>
              </a:ext>
            </a:extLst>
          </p:cNvPr>
          <p:cNvSpPr txBox="1">
            <a:spLocks/>
          </p:cNvSpPr>
          <p:nvPr/>
        </p:nvSpPr>
        <p:spPr>
          <a:xfrm>
            <a:off x="260357" y="3429000"/>
            <a:ext cx="3166631" cy="1585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鼓勵當事人建立社群網絡或同儕支持</a:t>
            </a:r>
          </a:p>
        </p:txBody>
      </p:sp>
      <p:sp>
        <p:nvSpPr>
          <p:cNvPr id="12" name="標題 51">
            <a:extLst>
              <a:ext uri="{FF2B5EF4-FFF2-40B4-BE49-F238E27FC236}">
                <a16:creationId xmlns:a16="http://schemas.microsoft.com/office/drawing/2014/main" id="{A5205625-B116-7D17-F06C-4E82482BBC27}"/>
              </a:ext>
            </a:extLst>
          </p:cNvPr>
          <p:cNvSpPr>
            <a:spLocks noGrp="1"/>
          </p:cNvSpPr>
          <p:nvPr>
            <p:ph type="title"/>
          </p:nvPr>
        </p:nvSpPr>
        <p:spPr>
          <a:xfrm>
            <a:off x="1736350" y="188540"/>
            <a:ext cx="9963430" cy="759833"/>
          </a:xfrm>
        </p:spPr>
        <p:txBody>
          <a:bodyPr>
            <a:normAutofit/>
          </a:bodyPr>
          <a:lstStyle/>
          <a:p>
            <a:r>
              <a:rPr lang="zh-TW" altLang="en-US" sz="4400" b="1" dirty="0">
                <a:solidFill>
                  <a:schemeClr val="accent3">
                    <a:lumMod val="50000"/>
                  </a:schemeClr>
                </a:solidFill>
              </a:rPr>
              <a:t>面對身障者，專業人員可以做的事</a:t>
            </a:r>
            <a:r>
              <a:rPr lang="en-US" altLang="zh-TW" sz="4400" b="1" dirty="0">
                <a:solidFill>
                  <a:schemeClr val="accent3">
                    <a:lumMod val="50000"/>
                  </a:schemeClr>
                </a:solidFill>
              </a:rPr>
              <a:t>(</a:t>
            </a:r>
            <a:r>
              <a:rPr lang="en-US" altLang="zh-TW" sz="4400" dirty="0">
                <a:solidFill>
                  <a:schemeClr val="accent3">
                    <a:lumMod val="50000"/>
                  </a:schemeClr>
                </a:solidFill>
              </a:rPr>
              <a:t>2</a:t>
            </a:r>
            <a:r>
              <a:rPr lang="en-US" altLang="zh-TW" sz="4400" b="1" dirty="0">
                <a:solidFill>
                  <a:schemeClr val="accent3">
                    <a:lumMod val="50000"/>
                  </a:schemeClr>
                </a:solidFill>
              </a:rPr>
              <a:t>)</a:t>
            </a:r>
            <a:endParaRPr lang="zh-TW" altLang="en-US" sz="4400" b="1" dirty="0">
              <a:solidFill>
                <a:schemeClr val="accent3">
                  <a:lumMod val="50000"/>
                </a:schemeClr>
              </a:solidFill>
            </a:endParaRPr>
          </a:p>
        </p:txBody>
      </p:sp>
      <p:sp>
        <p:nvSpPr>
          <p:cNvPr id="15" name="圓角矩形 43">
            <a:extLst>
              <a:ext uri="{FF2B5EF4-FFF2-40B4-BE49-F238E27FC236}">
                <a16:creationId xmlns:a16="http://schemas.microsoft.com/office/drawing/2014/main" id="{B187B7B4-FF52-6B4E-2BBB-8840F972A66D}"/>
              </a:ext>
            </a:extLst>
          </p:cNvPr>
          <p:cNvSpPr/>
          <p:nvPr/>
        </p:nvSpPr>
        <p:spPr>
          <a:xfrm>
            <a:off x="130425" y="1222130"/>
            <a:ext cx="11730038" cy="168097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7" name="圓角矩形 43">
            <a:extLst>
              <a:ext uri="{FF2B5EF4-FFF2-40B4-BE49-F238E27FC236}">
                <a16:creationId xmlns:a16="http://schemas.microsoft.com/office/drawing/2014/main" id="{60B715AA-A471-F709-5C49-DBF50A318836}"/>
              </a:ext>
            </a:extLst>
          </p:cNvPr>
          <p:cNvSpPr/>
          <p:nvPr/>
        </p:nvSpPr>
        <p:spPr>
          <a:xfrm>
            <a:off x="130425" y="2966045"/>
            <a:ext cx="11730038" cy="2378494"/>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3" name="Picture 4" descr="Flag">
            <a:extLst>
              <a:ext uri="{FF2B5EF4-FFF2-40B4-BE49-F238E27FC236}">
                <a16:creationId xmlns:a16="http://schemas.microsoft.com/office/drawing/2014/main" id="{70859B09-9EDD-B940-E51D-916AF5260D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395" y="25234"/>
            <a:ext cx="1497556" cy="1497556"/>
          </a:xfrm>
          <a:prstGeom prst="rect">
            <a:avLst/>
          </a:prstGeom>
          <a:noFill/>
          <a:extLst>
            <a:ext uri="{909E8E84-426E-40DD-AFC4-6F175D3DCCD1}">
              <a14:hiddenFill xmlns:a14="http://schemas.microsoft.com/office/drawing/2010/main">
                <a:solidFill>
                  <a:srgbClr val="FFFFFF"/>
                </a:solidFill>
              </a14:hiddenFill>
            </a:ext>
          </a:extLst>
        </p:spPr>
      </p:pic>
      <p:sp>
        <p:nvSpPr>
          <p:cNvPr id="21" name="文字方塊 20">
            <a:extLst>
              <a:ext uri="{FF2B5EF4-FFF2-40B4-BE49-F238E27FC236}">
                <a16:creationId xmlns:a16="http://schemas.microsoft.com/office/drawing/2014/main" id="{FDF20280-9BCD-CDAB-F1E7-A1897452F4E9}"/>
              </a:ext>
            </a:extLst>
          </p:cNvPr>
          <p:cNvSpPr txBox="1"/>
          <p:nvPr/>
        </p:nvSpPr>
        <p:spPr>
          <a:xfrm>
            <a:off x="3540220" y="1598131"/>
            <a:ext cx="8320243" cy="1178983"/>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透過經驗累積和市場觀察，為身心障礙者連結更多彈性、多元的工作樣態選項。</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22" name="文字方塊 21">
            <a:extLst>
              <a:ext uri="{FF2B5EF4-FFF2-40B4-BE49-F238E27FC236}">
                <a16:creationId xmlns:a16="http://schemas.microsoft.com/office/drawing/2014/main" id="{4C2454F6-F105-8A6A-DBB0-0E74759823F7}"/>
              </a:ext>
            </a:extLst>
          </p:cNvPr>
          <p:cNvSpPr txBox="1"/>
          <p:nvPr/>
        </p:nvSpPr>
        <p:spPr>
          <a:xfrm>
            <a:off x="3555509" y="3036145"/>
            <a:ext cx="8320243" cy="2499572"/>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協助身心障礙者建立自己的交流社群，或鼓勵雇主設置員工支持相關方案。</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每一種障礙處境都需要社群網絡</a:t>
            </a:r>
            <a:r>
              <a:rPr lang="en-US" altLang="zh-TW" sz="2400" dirty="0">
                <a:solidFill>
                  <a:srgbClr val="050505"/>
                </a:solidFill>
                <a:latin typeface="微軟正黑體" panose="020B0604030504040204" pitchFamily="34" charset="-120"/>
                <a:ea typeface="微軟正黑體" panose="020B0604030504040204" pitchFamily="34" charset="-120"/>
              </a:rPr>
              <a:t>/</a:t>
            </a:r>
            <a:r>
              <a:rPr lang="zh-TW" altLang="en-US" sz="2400" dirty="0">
                <a:solidFill>
                  <a:srgbClr val="050505"/>
                </a:solidFill>
                <a:latin typeface="微軟正黑體" panose="020B0604030504040204" pitchFamily="34" charset="-120"/>
                <a:ea typeface="微軟正黑體" panose="020B0604030504040204" pitchFamily="34" charset="-120"/>
              </a:rPr>
              <a:t>同儕支持，以獲得充足的資訊及情感支持，如此即使在專業協助退場後，當事人也能獲得連續性的支持，進而促進久任。</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pic>
        <p:nvPicPr>
          <p:cNvPr id="14344" name="Picture 8" descr="Puzzle">
            <a:extLst>
              <a:ext uri="{FF2B5EF4-FFF2-40B4-BE49-F238E27FC236}">
                <a16:creationId xmlns:a16="http://schemas.microsoft.com/office/drawing/2014/main" id="{6D3C7A80-5782-FA40-E0F8-3116469CA6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91675" y="5064306"/>
            <a:ext cx="1366838" cy="1366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한쪽 모서리가 둥근 사각형 4">
            <a:extLst>
              <a:ext uri="{FF2B5EF4-FFF2-40B4-BE49-F238E27FC236}">
                <a16:creationId xmlns:a16="http://schemas.microsoft.com/office/drawing/2014/main" id="{FE4CC15A-5CE9-12B9-6304-45849C4E5E1E}"/>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文字方塊 4">
            <a:extLst>
              <a:ext uri="{FF2B5EF4-FFF2-40B4-BE49-F238E27FC236}">
                <a16:creationId xmlns:a16="http://schemas.microsoft.com/office/drawing/2014/main" id="{5DD26E65-548E-7CD7-3FAD-A29E20C36A15}"/>
              </a:ext>
            </a:extLst>
          </p:cNvPr>
          <p:cNvSpPr txBox="1"/>
          <p:nvPr/>
        </p:nvSpPr>
        <p:spPr>
          <a:xfrm>
            <a:off x="2661917" y="1397229"/>
            <a:ext cx="9408159" cy="1768475"/>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協助雇主認識合理調整的概念、程序和義務，同時保護員工隱私。</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說服雇主，提升職場的多元共融能提升企業績效和競爭力、回應高速變動的勞動市場，落實</a:t>
            </a:r>
            <a:r>
              <a:rPr lang="en-US" altLang="zh-TW" sz="2400" dirty="0">
                <a:solidFill>
                  <a:srgbClr val="050505"/>
                </a:solidFill>
                <a:latin typeface="微軟正黑體" panose="020B0604030504040204" pitchFamily="34" charset="-120"/>
                <a:ea typeface="微軟正黑體" panose="020B0604030504040204" pitchFamily="34" charset="-120"/>
              </a:rPr>
              <a:t>ESG</a:t>
            </a:r>
            <a:r>
              <a:rPr lang="zh-TW" altLang="en-US" sz="2400" dirty="0">
                <a:solidFill>
                  <a:srgbClr val="050505"/>
                </a:solidFill>
                <a:latin typeface="微軟正黑體" panose="020B0604030504040204" pitchFamily="34" charset="-120"/>
                <a:ea typeface="微軟正黑體" panose="020B0604030504040204" pitchFamily="34" charset="-120"/>
              </a:rPr>
              <a:t>的企業社會責任。</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6" name="標題 51">
            <a:extLst>
              <a:ext uri="{FF2B5EF4-FFF2-40B4-BE49-F238E27FC236}">
                <a16:creationId xmlns:a16="http://schemas.microsoft.com/office/drawing/2014/main" id="{E325831E-36A9-BE2D-C1CC-C5BBBB755686}"/>
              </a:ext>
            </a:extLst>
          </p:cNvPr>
          <p:cNvSpPr txBox="1">
            <a:spLocks/>
          </p:cNvSpPr>
          <p:nvPr/>
        </p:nvSpPr>
        <p:spPr>
          <a:xfrm>
            <a:off x="322595" y="1516411"/>
            <a:ext cx="2705085" cy="12805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讓雇主了解雙方的權利義務和責任</a:t>
            </a:r>
          </a:p>
        </p:txBody>
      </p:sp>
      <p:sp>
        <p:nvSpPr>
          <p:cNvPr id="8" name="文字方塊 7">
            <a:extLst>
              <a:ext uri="{FF2B5EF4-FFF2-40B4-BE49-F238E27FC236}">
                <a16:creationId xmlns:a16="http://schemas.microsoft.com/office/drawing/2014/main" id="{5DD26E65-548E-7CD7-3FAD-A29E20C36A15}"/>
              </a:ext>
            </a:extLst>
          </p:cNvPr>
          <p:cNvSpPr txBox="1"/>
          <p:nvPr/>
        </p:nvSpPr>
        <p:spPr>
          <a:xfrm>
            <a:off x="2661917" y="3041688"/>
            <a:ext cx="9408159" cy="1463040"/>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提供所在縣市可申請的資源、鼓勵雇主參加雇主座談會、透過實際接觸認識及尊重身心障礙者。</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收集、分享國內的合理調整案例，供雇主參考。</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sp>
        <p:nvSpPr>
          <p:cNvPr id="9" name="標題 51">
            <a:extLst>
              <a:ext uri="{FF2B5EF4-FFF2-40B4-BE49-F238E27FC236}">
                <a16:creationId xmlns:a16="http://schemas.microsoft.com/office/drawing/2014/main" id="{E325831E-36A9-BE2D-C1CC-C5BBBB755686}"/>
              </a:ext>
            </a:extLst>
          </p:cNvPr>
          <p:cNvSpPr txBox="1">
            <a:spLocks/>
          </p:cNvSpPr>
          <p:nvPr/>
        </p:nvSpPr>
        <p:spPr>
          <a:xfrm>
            <a:off x="322596" y="2839396"/>
            <a:ext cx="2705085" cy="191029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提供雇主</a:t>
            </a:r>
            <a:endParaRPr lang="en-US" altLang="zh-TW" sz="3200" dirty="0">
              <a:solidFill>
                <a:schemeClr val="accent3">
                  <a:lumMod val="50000"/>
                </a:schemeClr>
              </a:solidFill>
            </a:endParaRPr>
          </a:p>
          <a:p>
            <a:r>
              <a:rPr lang="zh-TW" altLang="en-US" sz="3200" dirty="0">
                <a:solidFill>
                  <a:schemeClr val="accent3">
                    <a:lumMod val="50000"/>
                  </a:schemeClr>
                </a:solidFill>
              </a:rPr>
              <a:t>指引、方法、案例和資源</a:t>
            </a:r>
          </a:p>
        </p:txBody>
      </p:sp>
      <p:sp>
        <p:nvSpPr>
          <p:cNvPr id="10" name="標題 51">
            <a:extLst>
              <a:ext uri="{FF2B5EF4-FFF2-40B4-BE49-F238E27FC236}">
                <a16:creationId xmlns:a16="http://schemas.microsoft.com/office/drawing/2014/main" id="{E325831E-36A9-BE2D-C1CC-C5BBBB755686}"/>
              </a:ext>
            </a:extLst>
          </p:cNvPr>
          <p:cNvSpPr txBox="1">
            <a:spLocks/>
          </p:cNvSpPr>
          <p:nvPr/>
        </p:nvSpPr>
        <p:spPr>
          <a:xfrm>
            <a:off x="322596" y="4861454"/>
            <a:ext cx="2461244" cy="13615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協助雇主</a:t>
            </a:r>
            <a:endParaRPr lang="en-US" altLang="zh-TW" sz="3200" dirty="0">
              <a:solidFill>
                <a:schemeClr val="accent3">
                  <a:lumMod val="50000"/>
                </a:schemeClr>
              </a:solidFill>
            </a:endParaRPr>
          </a:p>
          <a:p>
            <a:r>
              <a:rPr lang="zh-TW" altLang="en-US" sz="3200" dirty="0">
                <a:solidFill>
                  <a:schemeClr val="accent3">
                    <a:lumMod val="50000"/>
                  </a:schemeClr>
                </a:solidFill>
              </a:rPr>
              <a:t>排除困難</a:t>
            </a:r>
          </a:p>
        </p:txBody>
      </p:sp>
      <p:sp>
        <p:nvSpPr>
          <p:cNvPr id="11" name="文字方塊 10">
            <a:extLst>
              <a:ext uri="{FF2B5EF4-FFF2-40B4-BE49-F238E27FC236}">
                <a16:creationId xmlns:a16="http://schemas.microsoft.com/office/drawing/2014/main" id="{5DD26E65-548E-7CD7-3FAD-A29E20C36A15}"/>
              </a:ext>
            </a:extLst>
          </p:cNvPr>
          <p:cNvSpPr txBox="1"/>
          <p:nvPr/>
        </p:nvSpPr>
        <p:spPr>
          <a:xfrm>
            <a:off x="2661917" y="4616494"/>
            <a:ext cx="9408159" cy="1463040"/>
          </a:xfrm>
          <a:prstGeom prst="rect">
            <a:avLst/>
          </a:prstGeom>
          <a:noFill/>
        </p:spPr>
        <p:txBody>
          <a:bodyPr wrap="square">
            <a:noAutofit/>
          </a:bodyPr>
          <a:lstStyle/>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提供「預防」和「解決」爭議的建議，對障礙員工提供教育訓練和指引手冊協助適應職場；對所有員工進行教育訓練；發展一套內部政策、程序，確保每個員工都清楚理解。</a:t>
            </a:r>
            <a:endParaRPr lang="en-US" altLang="zh-TW" sz="2400" dirty="0">
              <a:solidFill>
                <a:srgbClr val="050505"/>
              </a:solidFill>
              <a:latin typeface="微軟正黑體" panose="020B0604030504040204" pitchFamily="34" charset="-120"/>
              <a:ea typeface="微軟正黑體" panose="020B0604030504040204" pitchFamily="34" charset="-120"/>
            </a:endParaRPr>
          </a:p>
          <a:p>
            <a:pPr marL="265113" indent="-265113">
              <a:lnSpc>
                <a:spcPct val="120000"/>
              </a:lnSpc>
              <a:buFont typeface="Arial" panose="020B0604020202020204" pitchFamily="34" charset="0"/>
              <a:buChar char="•"/>
            </a:pPr>
            <a:r>
              <a:rPr lang="zh-TW" altLang="en-US" sz="2400" dirty="0">
                <a:solidFill>
                  <a:srgbClr val="050505"/>
                </a:solidFill>
                <a:latin typeface="微軟正黑體" panose="020B0604030504040204" pitchFamily="34" charset="-120"/>
                <a:ea typeface="微軟正黑體" panose="020B0604030504040204" pitchFamily="34" charset="-120"/>
              </a:rPr>
              <a:t>提醒雇主有防範歧視和霸凌的義務，必須積極面對及處理。</a:t>
            </a:r>
            <a:endParaRPr lang="en-US" altLang="zh-TW" sz="2400" dirty="0">
              <a:solidFill>
                <a:srgbClr val="050505"/>
              </a:solidFill>
              <a:latin typeface="微軟正黑體" panose="020B0604030504040204" pitchFamily="34" charset="-120"/>
              <a:ea typeface="微軟正黑體" panose="020B0604030504040204" pitchFamily="34" charset="-120"/>
            </a:endParaRPr>
          </a:p>
        </p:txBody>
      </p:sp>
      <p:pic>
        <p:nvPicPr>
          <p:cNvPr id="16388" name="Picture 4" descr="King">
            <a:extLst>
              <a:ext uri="{FF2B5EF4-FFF2-40B4-BE49-F238E27FC236}">
                <a16:creationId xmlns:a16="http://schemas.microsoft.com/office/drawing/2014/main" id="{62EEC390-92A4-6FD8-47DF-ACE21EC817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251" y="-49137"/>
            <a:ext cx="1407886" cy="1407886"/>
          </a:xfrm>
          <a:prstGeom prst="rect">
            <a:avLst/>
          </a:prstGeom>
          <a:noFill/>
          <a:extLst>
            <a:ext uri="{909E8E84-426E-40DD-AFC4-6F175D3DCCD1}">
              <a14:hiddenFill xmlns:a14="http://schemas.microsoft.com/office/drawing/2010/main">
                <a:solidFill>
                  <a:srgbClr val="FFFFFF"/>
                </a:solidFill>
              </a14:hiddenFill>
            </a:ext>
          </a:extLst>
        </p:spPr>
      </p:pic>
      <p:sp>
        <p:nvSpPr>
          <p:cNvPr id="3" name="標題 51">
            <a:extLst>
              <a:ext uri="{FF2B5EF4-FFF2-40B4-BE49-F238E27FC236}">
                <a16:creationId xmlns:a16="http://schemas.microsoft.com/office/drawing/2014/main" id="{85F49CA8-C604-9B7A-3143-4404E551A179}"/>
              </a:ext>
            </a:extLst>
          </p:cNvPr>
          <p:cNvSpPr txBox="1">
            <a:spLocks/>
          </p:cNvSpPr>
          <p:nvPr/>
        </p:nvSpPr>
        <p:spPr>
          <a:xfrm>
            <a:off x="1736350" y="188540"/>
            <a:ext cx="9963430" cy="7598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4400" dirty="0">
                <a:solidFill>
                  <a:schemeClr val="accent3">
                    <a:lumMod val="50000"/>
                  </a:schemeClr>
                </a:solidFill>
              </a:rPr>
              <a:t>面對雇主</a:t>
            </a:r>
            <a:r>
              <a:rPr lang="zh-TW" altLang="en-US" sz="4400" b="1" dirty="0">
                <a:solidFill>
                  <a:schemeClr val="accent3">
                    <a:lumMod val="50000"/>
                  </a:schemeClr>
                </a:solidFill>
              </a:rPr>
              <a:t>，專業人員可以做的事</a:t>
            </a:r>
            <a:endParaRPr lang="zh-TW" altLang="en-US" sz="4400" dirty="0">
              <a:solidFill>
                <a:schemeClr val="accent3">
                  <a:lumMod val="50000"/>
                </a:schemeClr>
              </a:solidFill>
            </a:endParaRPr>
          </a:p>
        </p:txBody>
      </p:sp>
      <p:sp>
        <p:nvSpPr>
          <p:cNvPr id="13" name="圓角矩形 43">
            <a:extLst>
              <a:ext uri="{FF2B5EF4-FFF2-40B4-BE49-F238E27FC236}">
                <a16:creationId xmlns:a16="http://schemas.microsoft.com/office/drawing/2014/main" id="{633DE339-E13E-C822-90B8-F9773A398586}"/>
              </a:ext>
            </a:extLst>
          </p:cNvPr>
          <p:cNvSpPr/>
          <p:nvPr/>
        </p:nvSpPr>
        <p:spPr>
          <a:xfrm>
            <a:off x="130424" y="1353354"/>
            <a:ext cx="11939651" cy="1530672"/>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6" name="圓角矩形 43">
            <a:extLst>
              <a:ext uri="{FF2B5EF4-FFF2-40B4-BE49-F238E27FC236}">
                <a16:creationId xmlns:a16="http://schemas.microsoft.com/office/drawing/2014/main" id="{CC8E4714-8BCE-30E1-6A85-2142EDD45A44}"/>
              </a:ext>
            </a:extLst>
          </p:cNvPr>
          <p:cNvSpPr/>
          <p:nvPr/>
        </p:nvSpPr>
        <p:spPr>
          <a:xfrm>
            <a:off x="121924" y="2960051"/>
            <a:ext cx="11939651" cy="1544677"/>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8" name="圓角矩形 43">
            <a:extLst>
              <a:ext uri="{FF2B5EF4-FFF2-40B4-BE49-F238E27FC236}">
                <a16:creationId xmlns:a16="http://schemas.microsoft.com/office/drawing/2014/main" id="{6E46B208-5D39-E2A5-448A-98102A41BE2F}"/>
              </a:ext>
            </a:extLst>
          </p:cNvPr>
          <p:cNvSpPr/>
          <p:nvPr/>
        </p:nvSpPr>
        <p:spPr>
          <a:xfrm>
            <a:off x="130425" y="4607871"/>
            <a:ext cx="11939651" cy="1794713"/>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20" name="Picture 12" descr="ººººººººººººººººººººººººººººººººººº">
            <a:extLst>
              <a:ext uri="{FF2B5EF4-FFF2-40B4-BE49-F238E27FC236}">
                <a16:creationId xmlns:a16="http://schemas.microsoft.com/office/drawing/2014/main" id="{262D4EDE-31AD-DD9A-243C-C8D071C9CB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774534">
            <a:off x="10433224" y="149389"/>
            <a:ext cx="1349496" cy="1349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285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한쪽 모서리가 둥근 사각형 4">
            <a:extLst>
              <a:ext uri="{FF2B5EF4-FFF2-40B4-BE49-F238E27FC236}">
                <a16:creationId xmlns:a16="http://schemas.microsoft.com/office/drawing/2014/main" id="{2405EA9D-40F0-2E4D-56E9-9BECCD1E38B5}"/>
              </a:ext>
            </a:extLst>
          </p:cNvPr>
          <p:cNvSpPr/>
          <p:nvPr/>
        </p:nvSpPr>
        <p:spPr>
          <a:xfrm flipH="1" flipV="1">
            <a:off x="-4" y="-36107"/>
            <a:ext cx="12192001" cy="1151975"/>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24</a:t>
            </a:fld>
            <a:endParaRPr lang="zh-TW" altLang="en-US" sz="1600" dirty="0">
              <a:solidFill>
                <a:schemeClr val="tx1"/>
              </a:solidFill>
            </a:endParaRPr>
          </a:p>
        </p:txBody>
      </p:sp>
      <p:sp>
        <p:nvSpPr>
          <p:cNvPr id="4" name="標題 51">
            <a:extLst>
              <a:ext uri="{FF2B5EF4-FFF2-40B4-BE49-F238E27FC236}">
                <a16:creationId xmlns:a16="http://schemas.microsoft.com/office/drawing/2014/main" id="{45F268B5-6789-9764-E9DA-EA62490E4459}"/>
              </a:ext>
            </a:extLst>
          </p:cNvPr>
          <p:cNvSpPr>
            <a:spLocks noGrp="1"/>
          </p:cNvSpPr>
          <p:nvPr>
            <p:ph type="title"/>
          </p:nvPr>
        </p:nvSpPr>
        <p:spPr>
          <a:xfrm>
            <a:off x="1913401" y="181677"/>
            <a:ext cx="5066427" cy="759833"/>
          </a:xfrm>
        </p:spPr>
        <p:txBody>
          <a:bodyPr>
            <a:normAutofit/>
          </a:bodyPr>
          <a:lstStyle/>
          <a:p>
            <a:r>
              <a:rPr lang="zh-TW" altLang="en-US" sz="4000" b="1" dirty="0">
                <a:solidFill>
                  <a:schemeClr val="accent3">
                    <a:lumMod val="50000"/>
                  </a:schemeClr>
                </a:solidFill>
                <a:latin typeface="Microsoft YaHei" pitchFamily="34" charset="-122"/>
              </a:rPr>
              <a:t>各方角色定位</a:t>
            </a:r>
          </a:p>
        </p:txBody>
      </p:sp>
      <p:graphicFrame>
        <p:nvGraphicFramePr>
          <p:cNvPr id="5" name="資料庫圖表 4">
            <a:extLst>
              <a:ext uri="{FF2B5EF4-FFF2-40B4-BE49-F238E27FC236}">
                <a16:creationId xmlns:a16="http://schemas.microsoft.com/office/drawing/2014/main" id="{F5A9B5C9-6CAC-83B4-77BE-4EA5EA8F16E0}"/>
              </a:ext>
            </a:extLst>
          </p:cNvPr>
          <p:cNvGraphicFramePr/>
          <p:nvPr>
            <p:extLst>
              <p:ext uri="{D42A27DB-BD31-4B8C-83A1-F6EECF244321}">
                <p14:modId xmlns:p14="http://schemas.microsoft.com/office/powerpoint/2010/main" val="2692026847"/>
              </p:ext>
            </p:extLst>
          </p:nvPr>
        </p:nvGraphicFramePr>
        <p:xfrm>
          <a:off x="714374" y="1148249"/>
          <a:ext cx="10887075" cy="51877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橢圓 9"/>
          <p:cNvSpPr/>
          <p:nvPr/>
        </p:nvSpPr>
        <p:spPr>
          <a:xfrm>
            <a:off x="1175320" y="1449068"/>
            <a:ext cx="1727526" cy="1727526"/>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6" name="文字方塊 5"/>
          <p:cNvSpPr txBox="1"/>
          <p:nvPr/>
        </p:nvSpPr>
        <p:spPr>
          <a:xfrm>
            <a:off x="1609623" y="2060677"/>
            <a:ext cx="902811" cy="523220"/>
          </a:xfrm>
          <a:prstGeom prst="rect">
            <a:avLst/>
          </a:prstGeom>
          <a:noFill/>
        </p:spPr>
        <p:txBody>
          <a:bodyPr wrap="none" rtlCol="0">
            <a:spAutoFit/>
          </a:bodyPr>
          <a:lstStyle/>
          <a:p>
            <a:r>
              <a:rPr lang="zh-TW" altLang="en-US" sz="2800" b="1" dirty="0">
                <a:latin typeface="微軟正黑體" panose="020B0604030504040204" pitchFamily="34" charset="-120"/>
                <a:ea typeface="微軟正黑體" panose="020B0604030504040204" pitchFamily="34" charset="-120"/>
              </a:rPr>
              <a:t>政府</a:t>
            </a:r>
          </a:p>
        </p:txBody>
      </p:sp>
      <p:sp>
        <p:nvSpPr>
          <p:cNvPr id="11" name="橢圓 10"/>
          <p:cNvSpPr/>
          <p:nvPr/>
        </p:nvSpPr>
        <p:spPr>
          <a:xfrm>
            <a:off x="3918846" y="1449068"/>
            <a:ext cx="1727526" cy="1727526"/>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4" name="文字方塊 13"/>
          <p:cNvSpPr txBox="1"/>
          <p:nvPr/>
        </p:nvSpPr>
        <p:spPr>
          <a:xfrm>
            <a:off x="4142366" y="2053772"/>
            <a:ext cx="1261884" cy="523220"/>
          </a:xfrm>
          <a:prstGeom prst="rect">
            <a:avLst/>
          </a:prstGeom>
          <a:noFill/>
        </p:spPr>
        <p:txBody>
          <a:bodyPr wrap="none" rtlCol="0">
            <a:spAutoFit/>
          </a:bodyPr>
          <a:lstStyle/>
          <a:p>
            <a:r>
              <a:rPr lang="zh-TW" altLang="en-US" sz="2800" b="1" dirty="0">
                <a:latin typeface="微軟正黑體" panose="020B0604030504040204" pitchFamily="34" charset="-120"/>
                <a:ea typeface="微軟正黑體" panose="020B0604030504040204" pitchFamily="34" charset="-120"/>
              </a:rPr>
              <a:t>義務方</a:t>
            </a:r>
          </a:p>
        </p:txBody>
      </p:sp>
      <p:sp>
        <p:nvSpPr>
          <p:cNvPr id="12" name="橢圓 11"/>
          <p:cNvSpPr/>
          <p:nvPr/>
        </p:nvSpPr>
        <p:spPr>
          <a:xfrm>
            <a:off x="6664786" y="1449068"/>
            <a:ext cx="1727526" cy="1727526"/>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6" name="文字方塊 15"/>
          <p:cNvSpPr txBox="1"/>
          <p:nvPr/>
        </p:nvSpPr>
        <p:spPr>
          <a:xfrm>
            <a:off x="6878309" y="1838328"/>
            <a:ext cx="1261884" cy="954107"/>
          </a:xfrm>
          <a:prstGeom prst="rect">
            <a:avLst/>
          </a:prstGeom>
          <a:noFill/>
        </p:spPr>
        <p:txBody>
          <a:bodyPr wrap="none" rtlCol="0">
            <a:spAutoFit/>
          </a:bodyPr>
          <a:lstStyle/>
          <a:p>
            <a:pPr algn="ctr"/>
            <a:r>
              <a:rPr lang="zh-TW" altLang="en-US" sz="2800" b="1" dirty="0">
                <a:latin typeface="微軟正黑體" panose="020B0604030504040204" pitchFamily="34" charset="-120"/>
                <a:ea typeface="微軟正黑體" panose="020B0604030504040204" pitchFamily="34" charset="-120"/>
              </a:rPr>
              <a:t>專業</a:t>
            </a:r>
            <a:r>
              <a:rPr lang="en-US" altLang="zh-TW" sz="2800" b="1" dirty="0">
                <a:latin typeface="微軟正黑體" panose="020B0604030504040204" pitchFamily="34" charset="-120"/>
                <a:ea typeface="微軟正黑體" panose="020B0604030504040204" pitchFamily="34" charset="-120"/>
              </a:rPr>
              <a:t/>
            </a:r>
            <a:br>
              <a:rPr lang="en-US" altLang="zh-TW" sz="2800" b="1" dirty="0">
                <a:latin typeface="微軟正黑體" panose="020B0604030504040204" pitchFamily="34" charset="-120"/>
                <a:ea typeface="微軟正黑體" panose="020B0604030504040204" pitchFamily="34" charset="-120"/>
              </a:rPr>
            </a:br>
            <a:r>
              <a:rPr lang="zh-TW" altLang="en-US" sz="2800" b="1" dirty="0">
                <a:latin typeface="微軟正黑體" panose="020B0604030504040204" pitchFamily="34" charset="-120"/>
                <a:ea typeface="微軟正黑體" panose="020B0604030504040204" pitchFamily="34" charset="-120"/>
              </a:rPr>
              <a:t>第三方</a:t>
            </a:r>
          </a:p>
        </p:txBody>
      </p:sp>
      <p:sp>
        <p:nvSpPr>
          <p:cNvPr id="13" name="橢圓 12"/>
          <p:cNvSpPr/>
          <p:nvPr/>
        </p:nvSpPr>
        <p:spPr>
          <a:xfrm>
            <a:off x="9408312" y="1449068"/>
            <a:ext cx="1727526" cy="1727526"/>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7" name="文字方塊 16"/>
          <p:cNvSpPr txBox="1"/>
          <p:nvPr/>
        </p:nvSpPr>
        <p:spPr>
          <a:xfrm>
            <a:off x="9614252" y="2053771"/>
            <a:ext cx="1261884" cy="523220"/>
          </a:xfrm>
          <a:prstGeom prst="rect">
            <a:avLst/>
          </a:prstGeom>
          <a:noFill/>
        </p:spPr>
        <p:txBody>
          <a:bodyPr wrap="none" rtlCol="0">
            <a:spAutoFit/>
          </a:bodyPr>
          <a:lstStyle/>
          <a:p>
            <a:r>
              <a:rPr lang="zh-TW" altLang="en-US" sz="2800" b="1" dirty="0">
                <a:latin typeface="微軟正黑體" panose="020B0604030504040204" pitchFamily="34" charset="-120"/>
                <a:ea typeface="微軟正黑體" panose="020B0604030504040204" pitchFamily="34" charset="-120"/>
              </a:rPr>
              <a:t>權利方</a:t>
            </a:r>
          </a:p>
        </p:txBody>
      </p:sp>
      <p:pic>
        <p:nvPicPr>
          <p:cNvPr id="7" name="Picture 2" descr="Puzzle ">
            <a:extLst>
              <a:ext uri="{FF2B5EF4-FFF2-40B4-BE49-F238E27FC236}">
                <a16:creationId xmlns:a16="http://schemas.microsoft.com/office/drawing/2014/main" id="{F217A474-0383-E2D6-BFDA-2F4FA82DA2D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7448" y="85235"/>
            <a:ext cx="1530212" cy="1530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2370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051" name="Picture 3" descr="實踐SDG不排除任何人的社會的字樣，以及一個象徵多元共融的彩色圓環"/>
          <p:cNvPicPr>
            <a:picLocks noChangeAspect="1" noChangeArrowheads="1"/>
          </p:cNvPicPr>
          <p:nvPr/>
        </p:nvPicPr>
        <p:blipFill>
          <a:blip r:embed="rId3"/>
          <a:srcRect/>
          <a:stretch>
            <a:fillRect/>
          </a:stretch>
        </p:blipFill>
        <p:spPr bwMode="auto">
          <a:xfrm>
            <a:off x="969319" y="2149272"/>
            <a:ext cx="10058400" cy="1582299"/>
          </a:xfrm>
          <a:prstGeom prst="rect">
            <a:avLst/>
          </a:prstGeom>
          <a:noFill/>
        </p:spPr>
      </p:pic>
    </p:spTree>
    <p:extLst>
      <p:ext uri="{BB962C8B-B14F-4D97-AF65-F5344CB8AC3E}">
        <p14:creationId xmlns:p14="http://schemas.microsoft.com/office/powerpoint/2010/main" val="19118040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3D58A0E-5E24-584C-9FAC-67425A41D28C}"/>
              </a:ext>
            </a:extLst>
          </p:cNvPr>
          <p:cNvSpPr>
            <a:spLocks noGrp="1"/>
          </p:cNvSpPr>
          <p:nvPr>
            <p:ph type="title"/>
          </p:nvPr>
        </p:nvSpPr>
        <p:spPr>
          <a:xfrm>
            <a:off x="177248" y="2420013"/>
            <a:ext cx="3386929" cy="2246473"/>
          </a:xfrm>
        </p:spPr>
        <p:txBody>
          <a:bodyPr>
            <a:noAutofit/>
          </a:bodyPr>
          <a:lstStyle/>
          <a:p>
            <a:pPr algn="r">
              <a:lnSpc>
                <a:spcPct val="100000"/>
              </a:lnSpc>
            </a:pPr>
            <a:r>
              <a:rPr lang="zh-TW" altLang="en-US" sz="6000" b="1" spc="-120" dirty="0">
                <a:solidFill>
                  <a:schemeClr val="accent3">
                    <a:lumMod val="50000"/>
                  </a:schemeClr>
                </a:solidFill>
                <a:latin typeface="Microsoft YaHei" panose="020B0503020204020204" pitchFamily="34" charset="-122"/>
              </a:rPr>
              <a:t>這份指引的用途</a:t>
            </a:r>
          </a:p>
        </p:txBody>
      </p:sp>
      <p:sp>
        <p:nvSpPr>
          <p:cNvPr id="4" name="標題 1">
            <a:extLst>
              <a:ext uri="{FF2B5EF4-FFF2-40B4-BE49-F238E27FC236}">
                <a16:creationId xmlns:a16="http://schemas.microsoft.com/office/drawing/2014/main" id="{C9515AB1-A694-4B5B-2FD7-CD914634B07B}"/>
              </a:ext>
            </a:extLst>
          </p:cNvPr>
          <p:cNvSpPr txBox="1">
            <a:spLocks/>
          </p:cNvSpPr>
          <p:nvPr/>
        </p:nvSpPr>
        <p:spPr>
          <a:xfrm>
            <a:off x="5056490" y="713050"/>
            <a:ext cx="6724694" cy="83442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600" b="1" spc="-120" dirty="0">
                <a:solidFill>
                  <a:srgbClr val="164645"/>
                </a:solidFill>
                <a:latin typeface="微軟正黑體" panose="020B0604030504040204" pitchFamily="34" charset="-120"/>
                <a:ea typeface="微軟正黑體" panose="020B0604030504040204" pitchFamily="34" charset="-120"/>
              </a:rPr>
              <a:t>幫助第一線從業人員理解「合理調整」議題</a:t>
            </a:r>
            <a:endParaRPr lang="en-US" altLang="zh-TW" sz="3600" b="1" spc="-120" dirty="0">
              <a:solidFill>
                <a:srgbClr val="164645"/>
              </a:solidFill>
              <a:latin typeface="微軟正黑體" panose="020B0604030504040204" pitchFamily="34" charset="-120"/>
              <a:ea typeface="微軟正黑體" panose="020B0604030504040204" pitchFamily="34" charset="-120"/>
            </a:endParaRPr>
          </a:p>
        </p:txBody>
      </p:sp>
      <p:sp>
        <p:nvSpPr>
          <p:cNvPr id="5" name="標題 1">
            <a:extLst>
              <a:ext uri="{FF2B5EF4-FFF2-40B4-BE49-F238E27FC236}">
                <a16:creationId xmlns:a16="http://schemas.microsoft.com/office/drawing/2014/main" id="{D3FBC107-6BE1-A8A1-086D-CBDAB890CD3E}"/>
              </a:ext>
            </a:extLst>
          </p:cNvPr>
          <p:cNvSpPr txBox="1">
            <a:spLocks/>
          </p:cNvSpPr>
          <p:nvPr/>
        </p:nvSpPr>
        <p:spPr>
          <a:xfrm>
            <a:off x="5056489" y="2147337"/>
            <a:ext cx="6724695" cy="115245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600" b="1" spc="-120" dirty="0">
                <a:solidFill>
                  <a:srgbClr val="164645"/>
                </a:solidFill>
                <a:latin typeface="微軟正黑體" panose="020B0604030504040204" pitchFamily="34" charset="-120"/>
                <a:ea typeface="微軟正黑體" panose="020B0604030504040204" pitchFamily="34" charset="-120"/>
              </a:rPr>
              <a:t>引導第一線從業人員思考「障礙處境」的多樣性與合理調整需求</a:t>
            </a:r>
          </a:p>
        </p:txBody>
      </p:sp>
      <p:sp>
        <p:nvSpPr>
          <p:cNvPr id="8" name="標題 1">
            <a:extLst>
              <a:ext uri="{FF2B5EF4-FFF2-40B4-BE49-F238E27FC236}">
                <a16:creationId xmlns:a16="http://schemas.microsoft.com/office/drawing/2014/main" id="{E631C72E-12AE-6F0B-EC0A-CA842B421472}"/>
              </a:ext>
            </a:extLst>
          </p:cNvPr>
          <p:cNvSpPr txBox="1">
            <a:spLocks/>
          </p:cNvSpPr>
          <p:nvPr/>
        </p:nvSpPr>
        <p:spPr>
          <a:xfrm>
            <a:off x="5056489" y="3576127"/>
            <a:ext cx="6724695" cy="91159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600" b="1" dirty="0">
                <a:solidFill>
                  <a:srgbClr val="164645"/>
                </a:solidFill>
                <a:latin typeface="微軟正黑體" panose="020B0604030504040204" pitchFamily="34" charset="-120"/>
                <a:ea typeface="微軟正黑體" panose="020B0604030504040204" pitchFamily="34" charset="-120"/>
              </a:rPr>
              <a:t>引導第一線從業人員思考如何回應合理調整需求</a:t>
            </a:r>
          </a:p>
        </p:txBody>
      </p:sp>
      <p:sp>
        <p:nvSpPr>
          <p:cNvPr id="13" name="椭圆 4">
            <a:extLst>
              <a:ext uri="{FF2B5EF4-FFF2-40B4-BE49-F238E27FC236}">
                <a16:creationId xmlns:a16="http://schemas.microsoft.com/office/drawing/2014/main" id="{7CEF7454-30B6-789D-08C8-25BF6E0E8EAA}"/>
              </a:ext>
            </a:extLst>
          </p:cNvPr>
          <p:cNvSpPr/>
          <p:nvPr/>
        </p:nvSpPr>
        <p:spPr>
          <a:xfrm>
            <a:off x="3825963" y="697785"/>
            <a:ext cx="961975" cy="970974"/>
          </a:xfrm>
          <a:prstGeom prst="ellipse">
            <a:avLst/>
          </a:prstGeom>
          <a:solidFill>
            <a:schemeClr val="accent4"/>
          </a:solidFill>
          <a:ln w="28575" cap="flat" cmpd="sng" algn="ctr">
            <a:solidFill>
              <a:srgbClr val="FFFFFF"/>
            </a:solidFill>
            <a:prstDash val="solid"/>
          </a:ln>
          <a:effectLst/>
        </p:spPr>
        <p:txBody>
          <a:bodyPr rtlCol="0" anchor="ctr"/>
          <a:lstStyle/>
          <a:p>
            <a:pPr marL="0" marR="0" lvl="0" indent="0" algn="ctr" defTabSz="608965" eaLnBrk="1" fontAlgn="auto" latinLnBrk="0" hangingPunct="1">
              <a:lnSpc>
                <a:spcPct val="100000"/>
              </a:lnSpc>
              <a:spcBef>
                <a:spcPts val="0"/>
              </a:spcBef>
              <a:spcAft>
                <a:spcPts val="0"/>
              </a:spcAft>
              <a:buClrTx/>
              <a:buSzTx/>
              <a:buFontTx/>
              <a:buNone/>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一</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14" name="椭圆 4">
            <a:extLst>
              <a:ext uri="{FF2B5EF4-FFF2-40B4-BE49-F238E27FC236}">
                <a16:creationId xmlns:a16="http://schemas.microsoft.com/office/drawing/2014/main" id="{3E466570-11D4-1FB8-519C-EB6A5AF7FE2A}"/>
              </a:ext>
            </a:extLst>
          </p:cNvPr>
          <p:cNvSpPr/>
          <p:nvPr/>
        </p:nvSpPr>
        <p:spPr>
          <a:xfrm>
            <a:off x="3858834" y="2128717"/>
            <a:ext cx="1017297" cy="970974"/>
          </a:xfrm>
          <a:prstGeom prst="ellipse">
            <a:avLst/>
          </a:prstGeom>
          <a:solidFill>
            <a:schemeClr val="accent4"/>
          </a:solidFill>
          <a:ln w="28575" cap="flat" cmpd="sng" algn="ctr">
            <a:solidFill>
              <a:srgbClr val="FFFFFF"/>
            </a:solidFill>
            <a:prstDash val="solid"/>
          </a:ln>
          <a:effectLst/>
        </p:spPr>
        <p:txBody>
          <a:bodyPr rtlCol="0" anchor="ctr"/>
          <a:lstStyle/>
          <a:p>
            <a:pPr algn="ctr" defTabSz="608965">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二</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15" name="椭圆 4">
            <a:extLst>
              <a:ext uri="{FF2B5EF4-FFF2-40B4-BE49-F238E27FC236}">
                <a16:creationId xmlns:a16="http://schemas.microsoft.com/office/drawing/2014/main" id="{97BF5107-B5B9-9E88-BFB5-9CEE021FC4CD}"/>
              </a:ext>
            </a:extLst>
          </p:cNvPr>
          <p:cNvSpPr/>
          <p:nvPr/>
        </p:nvSpPr>
        <p:spPr>
          <a:xfrm>
            <a:off x="3858835" y="3543250"/>
            <a:ext cx="1017297" cy="970973"/>
          </a:xfrm>
          <a:prstGeom prst="ellipse">
            <a:avLst/>
          </a:prstGeom>
          <a:solidFill>
            <a:schemeClr val="accent4"/>
          </a:solidFill>
          <a:ln w="28575" cap="flat" cmpd="sng" algn="ctr">
            <a:solidFill>
              <a:srgbClr val="FFFFFF"/>
            </a:solidFill>
            <a:prstDash val="solid"/>
          </a:ln>
          <a:effectLst/>
        </p:spPr>
        <p:txBody>
          <a:bodyPr rtlCol="0" anchor="ctr"/>
          <a:lstStyle/>
          <a:p>
            <a:pPr marR="0" lvl="0" indent="0" algn="ctr" defTabSz="608965" fontAlgn="auto">
              <a:lnSpc>
                <a:spcPct val="100000"/>
              </a:lnSpc>
              <a:spcBef>
                <a:spcPts val="0"/>
              </a:spcBef>
              <a:spcAft>
                <a:spcPts val="0"/>
              </a:spcAft>
              <a:buClrTx/>
              <a:buSzTx/>
              <a:buFontTx/>
              <a:buNone/>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三</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19" name="投影片編號版面配置區 3">
            <a:extLst>
              <a:ext uri="{FF2B5EF4-FFF2-40B4-BE49-F238E27FC236}">
                <a16:creationId xmlns:a16="http://schemas.microsoft.com/office/drawing/2014/main" id="{A9D41864-8106-4801-B833-F13929CA9850}"/>
              </a:ext>
            </a:extLst>
          </p:cNvPr>
          <p:cNvSpPr txBox="1">
            <a:spLocks/>
          </p:cNvSpPr>
          <p:nvPr/>
        </p:nvSpPr>
        <p:spPr>
          <a:xfrm>
            <a:off x="11539220" y="6429375"/>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3</a:t>
            </a:fld>
            <a:endParaRPr lang="zh-TW" altLang="en-US" sz="1600" dirty="0">
              <a:solidFill>
                <a:schemeClr val="tx1"/>
              </a:solidFill>
            </a:endParaRPr>
          </a:p>
        </p:txBody>
      </p:sp>
      <p:sp>
        <p:nvSpPr>
          <p:cNvPr id="6" name="椭圆 4">
            <a:extLst>
              <a:ext uri="{FF2B5EF4-FFF2-40B4-BE49-F238E27FC236}">
                <a16:creationId xmlns:a16="http://schemas.microsoft.com/office/drawing/2014/main" id="{F1CB71A0-0D5F-005C-7B41-02947335D9A9}"/>
              </a:ext>
            </a:extLst>
          </p:cNvPr>
          <p:cNvSpPr/>
          <p:nvPr/>
        </p:nvSpPr>
        <p:spPr>
          <a:xfrm>
            <a:off x="3858833" y="4921994"/>
            <a:ext cx="1017297" cy="970973"/>
          </a:xfrm>
          <a:prstGeom prst="ellipse">
            <a:avLst/>
          </a:prstGeom>
          <a:solidFill>
            <a:schemeClr val="accent4"/>
          </a:solidFill>
          <a:ln w="28575" cap="flat" cmpd="sng" algn="ctr">
            <a:solidFill>
              <a:srgbClr val="FFFFFF"/>
            </a:solidFill>
            <a:prstDash val="solid"/>
          </a:ln>
          <a:effectLst/>
        </p:spPr>
        <p:txBody>
          <a:bodyPr rtlCol="0" anchor="ctr"/>
          <a:lstStyle/>
          <a:p>
            <a:pPr algn="ctr" defTabSz="608965">
              <a:defRPr/>
            </a:pPr>
            <a:r>
              <a:rPr lang="zh-TW"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rPr>
              <a:t>四</a:t>
            </a:r>
            <a:endParaRPr lang="zh-CN" altLang="en-US" sz="4400" b="1" spc="150" dirty="0">
              <a:solidFill>
                <a:srgbClr val="164645"/>
              </a:solidFill>
              <a:latin typeface="微軟正黑體" panose="020B0604030504040204" pitchFamily="34" charset="-120"/>
              <a:ea typeface="微軟正黑體" panose="020B0604030504040204" pitchFamily="34" charset="-120"/>
              <a:cs typeface="Microsoft New Tai Lue" panose="020B0502040204020203" pitchFamily="34" charset="0"/>
            </a:endParaRPr>
          </a:p>
        </p:txBody>
      </p:sp>
      <p:sp>
        <p:nvSpPr>
          <p:cNvPr id="7" name="標題 1">
            <a:extLst>
              <a:ext uri="{FF2B5EF4-FFF2-40B4-BE49-F238E27FC236}">
                <a16:creationId xmlns:a16="http://schemas.microsoft.com/office/drawing/2014/main" id="{6A066C81-A9B6-0DAC-C5E3-7689B58E56D5}"/>
              </a:ext>
            </a:extLst>
          </p:cNvPr>
          <p:cNvSpPr txBox="1">
            <a:spLocks/>
          </p:cNvSpPr>
          <p:nvPr/>
        </p:nvSpPr>
        <p:spPr>
          <a:xfrm>
            <a:off x="5056489" y="5096676"/>
            <a:ext cx="6724695" cy="911592"/>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b="0" i="0" kern="1200" spc="150" baseline="0">
                <a:solidFill>
                  <a:schemeClr val="bg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600" b="1" dirty="0">
                <a:solidFill>
                  <a:srgbClr val="164645"/>
                </a:solidFill>
                <a:latin typeface="微軟正黑體" panose="020B0604030504040204" pitchFamily="34" charset="-120"/>
                <a:ea typeface="微軟正黑體" panose="020B0604030504040204" pitchFamily="34" charset="-120"/>
              </a:rPr>
              <a:t>提供其他國家的作法作為參考</a:t>
            </a:r>
            <a:endParaRPr lang="en-US" altLang="zh-TW" sz="3600" b="1" dirty="0">
              <a:solidFill>
                <a:srgbClr val="164645"/>
              </a:solidFill>
              <a:latin typeface="微軟正黑體" panose="020B0604030504040204" pitchFamily="34" charset="-120"/>
              <a:ea typeface="微軟正黑體" panose="020B0604030504040204" pitchFamily="34" charset="-120"/>
            </a:endParaRPr>
          </a:p>
        </p:txBody>
      </p:sp>
      <p:pic>
        <p:nvPicPr>
          <p:cNvPr id="5124" name="Picture 4" descr="Reading ">
            <a:extLst>
              <a:ext uri="{FF2B5EF4-FFF2-40B4-BE49-F238E27FC236}">
                <a16:creationId xmlns:a16="http://schemas.microsoft.com/office/drawing/2014/main" id="{0AEDEC06-DDE7-C42C-0E0B-CE7CF3D23A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248" y="4867524"/>
            <a:ext cx="1564466" cy="15644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53332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한쪽 모서리가 둥근 사각형 4">
            <a:extLst>
              <a:ext uri="{FF2B5EF4-FFF2-40B4-BE49-F238E27FC236}">
                <a16:creationId xmlns:a16="http://schemas.microsoft.com/office/drawing/2014/main" id="{04F3F749-8EAA-2681-CCF8-D0C9D33D6C59}"/>
              </a:ext>
            </a:extLst>
          </p:cNvPr>
          <p:cNvSpPr/>
          <p:nvPr/>
        </p:nvSpPr>
        <p:spPr>
          <a:xfrm flipH="1" flipV="1">
            <a:off x="-3" y="-36106"/>
            <a:ext cx="12192001" cy="995629"/>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4" name="圓角矩形 43">
            <a:extLst>
              <a:ext uri="{FF2B5EF4-FFF2-40B4-BE49-F238E27FC236}">
                <a16:creationId xmlns:a16="http://schemas.microsoft.com/office/drawing/2014/main" id="{91760E0F-558F-BB85-3351-5D41B24A0C6D}"/>
              </a:ext>
            </a:extLst>
          </p:cNvPr>
          <p:cNvSpPr/>
          <p:nvPr/>
        </p:nvSpPr>
        <p:spPr>
          <a:xfrm>
            <a:off x="1285876" y="1085704"/>
            <a:ext cx="10668678" cy="5200796"/>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7" name="矩形 16">
            <a:extLst>
              <a:ext uri="{FF2B5EF4-FFF2-40B4-BE49-F238E27FC236}">
                <a16:creationId xmlns:a16="http://schemas.microsoft.com/office/drawing/2014/main" id="{37397ABC-B164-4BEB-BB7C-F78F833C4B15}"/>
              </a:ext>
            </a:extLst>
          </p:cNvPr>
          <p:cNvSpPr/>
          <p:nvPr/>
        </p:nvSpPr>
        <p:spPr>
          <a:xfrm>
            <a:off x="1604879" y="3758789"/>
            <a:ext cx="3534191" cy="785984"/>
          </a:xfrm>
          <a:prstGeom prst="rect">
            <a:avLst/>
          </a:prstGeom>
        </p:spPr>
        <p:txBody>
          <a:bodyPr wrap="square">
            <a:spAutoFit/>
          </a:bodyPr>
          <a:lstStyle/>
          <a:p>
            <a:pPr marL="342900" indent="-342900">
              <a:lnSpc>
                <a:spcPts val="2600"/>
              </a:lnSpc>
              <a:spcBef>
                <a:spcPts val="400"/>
              </a:spcBef>
              <a:buFont typeface="Wingdings" panose="05000000000000000000" pitchFamily="2" charset="2"/>
              <a:buChar char="ü"/>
              <a:defRPr/>
            </a:pPr>
            <a:endParaRPr lang="en-US" altLang="zh-TW" sz="2000" dirty="0">
              <a:latin typeface="微軟正黑體" panose="020B0604030504040204" pitchFamily="34" charset="-120"/>
              <a:ea typeface="微軟正黑體" panose="020B0604030504040204" pitchFamily="34" charset="-120"/>
            </a:endParaRPr>
          </a:p>
          <a:p>
            <a:pPr marL="342900" indent="-342900">
              <a:lnSpc>
                <a:spcPts val="2600"/>
              </a:lnSpc>
              <a:spcBef>
                <a:spcPts val="400"/>
              </a:spcBef>
              <a:buFont typeface="Wingdings" panose="05000000000000000000" pitchFamily="2" charset="2"/>
              <a:buChar char="ü"/>
            </a:pPr>
            <a:endParaRPr lang="zh-TW" altLang="en-US" sz="2000" dirty="0">
              <a:latin typeface="微軟正黑體" panose="020B0604030504040204" pitchFamily="34" charset="-120"/>
              <a:ea typeface="微軟正黑體" panose="020B0604030504040204" pitchFamily="34" charset="-120"/>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4</a:t>
            </a:fld>
            <a:endParaRPr lang="zh-TW" altLang="en-US" sz="1600" dirty="0">
              <a:solidFill>
                <a:schemeClr val="tx1"/>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972618" y="170381"/>
            <a:ext cx="7460621" cy="759833"/>
          </a:xfrm>
        </p:spPr>
        <p:txBody>
          <a:bodyPr>
            <a:normAutofit/>
          </a:bodyPr>
          <a:lstStyle/>
          <a:p>
            <a:r>
              <a:rPr lang="zh-TW" altLang="en-US" sz="4400" b="1" dirty="0">
                <a:solidFill>
                  <a:schemeClr val="accent3">
                    <a:lumMod val="50000"/>
                  </a:schemeClr>
                </a:solidFill>
              </a:rPr>
              <a:t>什麼是「合理調整」</a:t>
            </a:r>
            <a:r>
              <a:rPr lang="zh-TW" altLang="en-US" sz="4400" dirty="0">
                <a:solidFill>
                  <a:schemeClr val="accent3">
                    <a:lumMod val="50000"/>
                  </a:schemeClr>
                </a:solidFill>
              </a:rPr>
              <a:t>？</a:t>
            </a:r>
            <a:endParaRPr lang="zh-TW" altLang="en-US" sz="4400" b="1" dirty="0">
              <a:solidFill>
                <a:schemeClr val="accent3">
                  <a:lumMod val="50000"/>
                </a:schemeClr>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1429384" y="1281563"/>
            <a:ext cx="10391775" cy="4758226"/>
          </a:xfrm>
          <a:prstGeom prst="rect">
            <a:avLst/>
          </a:prstGeom>
          <a:noFill/>
        </p:spPr>
        <p:txBody>
          <a:bodyPr wrap="square">
            <a:spAutoFit/>
          </a:bodyPr>
          <a:lstStyle/>
          <a:p>
            <a:pPr marL="265113" indent="-265113">
              <a:lnSpc>
                <a:spcPct val="120000"/>
              </a:lnSpc>
              <a:spcBef>
                <a:spcPts val="600"/>
              </a:spcBef>
              <a:spcAft>
                <a:spcPts val="600"/>
              </a:spcAft>
              <a:buFont typeface="Arial" panose="020B0604020202020204" pitchFamily="34" charset="0"/>
              <a:buChar char="•"/>
            </a:pPr>
            <a:r>
              <a:rPr lang="en-US" altLang="zh-TW" sz="2800" i="0" dirty="0">
                <a:solidFill>
                  <a:srgbClr val="050505"/>
                </a:solidFill>
                <a:effectLst/>
                <a:latin typeface="微軟正黑體" panose="020B0604030504040204" pitchFamily="34" charset="-120"/>
                <a:ea typeface="微軟正黑體" panose="020B0604030504040204" pitchFamily="34" charset="-120"/>
              </a:rPr>
              <a:t>《</a:t>
            </a:r>
            <a:r>
              <a:rPr lang="zh-TW" altLang="en-US" sz="2800" i="0" dirty="0">
                <a:solidFill>
                  <a:srgbClr val="050505"/>
                </a:solidFill>
                <a:effectLst/>
                <a:latin typeface="微軟正黑體" panose="020B0604030504040204" pitchFamily="34" charset="-120"/>
                <a:ea typeface="微軟正黑體" panose="020B0604030504040204" pitchFamily="34" charset="-120"/>
              </a:rPr>
              <a:t>身心障礙者權利公約施行法</a:t>
            </a:r>
            <a:r>
              <a:rPr lang="en-US" altLang="zh-TW" sz="2800" i="0" dirty="0">
                <a:solidFill>
                  <a:srgbClr val="050505"/>
                </a:solidFill>
                <a:effectLst/>
                <a:latin typeface="微軟正黑體" panose="020B0604030504040204" pitchFamily="34" charset="-120"/>
                <a:ea typeface="微軟正黑體" panose="020B0604030504040204" pitchFamily="34" charset="-120"/>
              </a:rPr>
              <a:t>》</a:t>
            </a:r>
            <a:r>
              <a:rPr lang="zh-TW" altLang="en-US" sz="2800" i="0" dirty="0">
                <a:solidFill>
                  <a:srgbClr val="050505"/>
                </a:solidFill>
                <a:effectLst/>
                <a:latin typeface="微軟正黑體" panose="020B0604030504040204" pitchFamily="34" charset="-120"/>
                <a:ea typeface="微軟正黑體" panose="020B0604030504040204" pitchFamily="34" charset="-120"/>
              </a:rPr>
              <a:t>的重要概念。</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marL="265113" indent="-265113">
              <a:lnSpc>
                <a:spcPct val="120000"/>
              </a:lnSpc>
              <a:spcBef>
                <a:spcPts val="600"/>
              </a:spcBef>
              <a:spcAft>
                <a:spcPts val="600"/>
              </a:spcAft>
              <a:buFont typeface="Arial" panose="020B0604020202020204" pitchFamily="34" charset="0"/>
              <a:buChar char="•"/>
            </a:pPr>
            <a:r>
              <a:rPr lang="zh-TW" altLang="en-US" sz="2800" i="0" dirty="0">
                <a:solidFill>
                  <a:srgbClr val="050505"/>
                </a:solidFill>
                <a:effectLst/>
                <a:latin typeface="微軟正黑體" panose="020B0604030504040204" pitchFamily="34" charset="-120"/>
                <a:ea typeface="微軟正黑體" panose="020B0604030504040204" pitchFamily="34" charset="-120"/>
              </a:rPr>
              <a:t>是各種調整措施的總稱，目的是確保身心障礙者跟其他人一樣，可以</a:t>
            </a:r>
            <a:r>
              <a:rPr lang="zh-TW" altLang="en-US" sz="2800" b="1" i="0" dirty="0">
                <a:solidFill>
                  <a:srgbClr val="FF0000"/>
                </a:solidFill>
                <a:effectLst/>
                <a:latin typeface="微軟正黑體" panose="020B0604030504040204" pitchFamily="34" charset="-120"/>
                <a:ea typeface="微軟正黑體" panose="020B0604030504040204" pitchFamily="34" charset="-120"/>
              </a:rPr>
              <a:t>同等享有</a:t>
            </a:r>
            <a:r>
              <a:rPr lang="zh-TW" altLang="en-US" sz="2800" b="1" dirty="0">
                <a:solidFill>
                  <a:srgbClr val="FF0000"/>
                </a:solidFill>
                <a:latin typeface="微軟正黑體" panose="020B0604030504040204" pitchFamily="34" charset="-120"/>
                <a:ea typeface="微軟正黑體" panose="020B0604030504040204" pitchFamily="34" charset="-120"/>
              </a:rPr>
              <a:t>權利及參與的機會</a:t>
            </a:r>
            <a:r>
              <a:rPr lang="zh-TW" altLang="en-US" sz="2800" b="1" i="0" dirty="0">
                <a:solidFill>
                  <a:srgbClr val="FF0000"/>
                </a:solidFill>
                <a:effectLst/>
                <a:latin typeface="微軟正黑體" panose="020B0604030504040204" pitchFamily="34" charset="-120"/>
                <a:ea typeface="微軟正黑體" panose="020B0604030504040204" pitchFamily="34" charset="-120"/>
              </a:rPr>
              <a:t> </a:t>
            </a:r>
            <a:r>
              <a:rPr lang="zh-TW" altLang="en-US" sz="2800" i="0" dirty="0">
                <a:solidFill>
                  <a:srgbClr val="050505"/>
                </a:solidFill>
                <a:effectLst/>
                <a:latin typeface="微軟正黑體" panose="020B0604030504040204" pitchFamily="34" charset="-120"/>
                <a:ea typeface="微軟正黑體" panose="020B0604030504040204" pitchFamily="34" charset="-120"/>
              </a:rPr>
              <a:t>；</a:t>
            </a:r>
            <a:r>
              <a:rPr lang="zh-TW" altLang="en-US" sz="2800" b="1" dirty="0">
                <a:solidFill>
                  <a:srgbClr val="FF0000"/>
                </a:solidFill>
                <a:latin typeface="微軟正黑體" panose="020B0604030504040204" pitchFamily="34" charset="-120"/>
                <a:ea typeface="微軟正黑體" panose="020B0604030504040204" pitchFamily="34" charset="-120"/>
              </a:rPr>
              <a:t>前提是不造成主責單位的過度負擔或不當負擔</a:t>
            </a:r>
            <a:r>
              <a:rPr lang="zh-TW" altLang="en-US" sz="2800" i="0" dirty="0">
                <a:solidFill>
                  <a:srgbClr val="050505"/>
                </a:solidFill>
                <a:effectLst/>
                <a:latin typeface="微軟正黑體" panose="020B0604030504040204" pitchFamily="34" charset="-120"/>
                <a:ea typeface="微軟正黑體" panose="020B0604030504040204" pitchFamily="34" charset="-120"/>
              </a:rPr>
              <a:t>。</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chemeClr val="accent3">
                    <a:lumMod val="50000"/>
                  </a:schemeClr>
                </a:solidFill>
                <a:effectLst/>
                <a:latin typeface="微軟正黑體" panose="020B0604030504040204" pitchFamily="34" charset="-120"/>
                <a:ea typeface="微軟正黑體" panose="020B0604030504040204" pitchFamily="34" charset="-120"/>
              </a:rPr>
              <a:t>▶ 合理調整並不是要改變或降低「考核標準」或「核心職能」。</a:t>
            </a:r>
            <a:endParaRPr lang="en-US" altLang="zh-TW" sz="2400" i="0" dirty="0">
              <a:solidFill>
                <a:schemeClr val="accent3">
                  <a:lumMod val="50000"/>
                </a:schemeClr>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chemeClr val="accent3">
                    <a:lumMod val="50000"/>
                  </a:schemeClr>
                </a:solidFill>
                <a:effectLst/>
                <a:latin typeface="微軟正黑體" panose="020B0604030504040204" pitchFamily="34" charset="-120"/>
                <a:ea typeface="微軟正黑體" panose="020B0604030504040204" pitchFamily="34" charset="-120"/>
              </a:rPr>
              <a:t>▶ 調整方法須跟當事人的困難</a:t>
            </a:r>
            <a:r>
              <a:rPr lang="en-US" altLang="zh-TW" sz="2400" i="0" dirty="0">
                <a:solidFill>
                  <a:schemeClr val="accent3">
                    <a:lumMod val="50000"/>
                  </a:schemeClr>
                </a:solidFill>
                <a:effectLst/>
                <a:latin typeface="微軟正黑體" panose="020B0604030504040204" pitchFamily="34" charset="-120"/>
                <a:ea typeface="微軟正黑體" panose="020B0604030504040204" pitchFamily="34" charset="-120"/>
              </a:rPr>
              <a:t>/</a:t>
            </a:r>
            <a:r>
              <a:rPr lang="zh-TW" altLang="en-US" sz="2400" i="0" dirty="0">
                <a:solidFill>
                  <a:schemeClr val="accent3">
                    <a:lumMod val="50000"/>
                  </a:schemeClr>
                </a:solidFill>
                <a:effectLst/>
                <a:latin typeface="微軟正黑體" panose="020B0604030504040204" pitchFamily="34" charset="-120"/>
                <a:ea typeface="微軟正黑體" panose="020B0604030504040204" pitchFamily="34" charset="-120"/>
              </a:rPr>
              <a:t>障礙處境有相關性，且能有效解決其困難。</a:t>
            </a:r>
            <a:endParaRPr lang="en-US" altLang="zh-TW" sz="2400" i="0" dirty="0">
              <a:solidFill>
                <a:schemeClr val="accent3">
                  <a:lumMod val="50000"/>
                </a:schemeClr>
              </a:solidFill>
              <a:effectLst/>
              <a:latin typeface="微軟正黑體" panose="020B0604030504040204" pitchFamily="34" charset="-120"/>
              <a:ea typeface="微軟正黑體" panose="020B0604030504040204" pitchFamily="34" charset="-120"/>
            </a:endParaRPr>
          </a:p>
          <a:p>
            <a:pPr lvl="1">
              <a:lnSpc>
                <a:spcPct val="120000"/>
              </a:lnSpc>
            </a:pPr>
            <a:r>
              <a:rPr lang="zh-TW" altLang="en-US" sz="2400" i="0" dirty="0">
                <a:solidFill>
                  <a:schemeClr val="accent3">
                    <a:lumMod val="50000"/>
                  </a:schemeClr>
                </a:solidFill>
                <a:effectLst/>
                <a:latin typeface="微軟正黑體" panose="020B0604030504040204" pitchFamily="34" charset="-120"/>
                <a:ea typeface="微軟正黑體" panose="020B0604030504040204" pitchFamily="34" charset="-120"/>
              </a:rPr>
              <a:t>▶</a:t>
            </a:r>
            <a:r>
              <a:rPr lang="zh-TW" altLang="en-US" sz="2400" dirty="0">
                <a:solidFill>
                  <a:schemeClr val="accent3">
                    <a:lumMod val="50000"/>
                  </a:schemeClr>
                </a:solidFill>
                <a:latin typeface="微軟正黑體" panose="020B0604030504040204" pitchFamily="34" charset="-120"/>
                <a:ea typeface="微軟正黑體" panose="020B0604030504040204" pitchFamily="34" charset="-120"/>
              </a:rPr>
              <a:t> 調整方法在法律上或實質上須可行，且所付出的成本不過度失衡、不至於對其他人造成負面衝擊。</a:t>
            </a:r>
            <a:endParaRPr lang="en-US" altLang="zh-TW" sz="2400" i="0" dirty="0">
              <a:solidFill>
                <a:schemeClr val="accent3">
                  <a:lumMod val="50000"/>
                </a:schemeClr>
              </a:solidFill>
              <a:effectLst/>
              <a:latin typeface="微軟正黑體" panose="020B0604030504040204" pitchFamily="34" charset="-120"/>
              <a:ea typeface="微軟正黑體" panose="020B0604030504040204" pitchFamily="34" charset="-120"/>
            </a:endParaRPr>
          </a:p>
          <a:p>
            <a:pPr marL="265113" indent="-265113">
              <a:lnSpc>
                <a:spcPct val="120000"/>
              </a:lnSpc>
              <a:spcBef>
                <a:spcPts val="600"/>
              </a:spcBef>
              <a:spcAft>
                <a:spcPts val="600"/>
              </a:spcAft>
              <a:buFont typeface="Arial" panose="020B0604020202020204" pitchFamily="34" charset="0"/>
              <a:buChar char="•"/>
            </a:pPr>
            <a:r>
              <a:rPr lang="zh-TW" altLang="en-US" sz="2800" i="0" dirty="0">
                <a:solidFill>
                  <a:srgbClr val="050505"/>
                </a:solidFill>
                <a:effectLst/>
                <a:latin typeface="微軟正黑體" panose="020B0604030504040204" pitchFamily="34" charset="-120"/>
                <a:ea typeface="微軟正黑體" panose="020B0604030504040204" pitchFamily="34" charset="-120"/>
              </a:rPr>
              <a:t>拒絕身心障礙者的合理調整，等同於針對身心障礙者的歧視。</a:t>
            </a:r>
            <a:endParaRPr lang="en-US" altLang="zh-TW" sz="2800" i="0" dirty="0">
              <a:solidFill>
                <a:srgbClr val="050505"/>
              </a:solidFill>
              <a:effectLst/>
              <a:latin typeface="微軟正黑體" panose="020B0604030504040204" pitchFamily="34" charset="-120"/>
              <a:ea typeface="微軟正黑體" panose="020B0604030504040204" pitchFamily="34" charset="-120"/>
            </a:endParaRPr>
          </a:p>
        </p:txBody>
      </p:sp>
      <p:pic>
        <p:nvPicPr>
          <p:cNvPr id="1030" name="Picture 6" descr="雙手與愛心支持身心障礙的符號">
            <a:extLst>
              <a:ext uri="{FF2B5EF4-FFF2-40B4-BE49-F238E27FC236}">
                <a16:creationId xmlns:a16="http://schemas.microsoft.com/office/drawing/2014/main" id="{58C3F547-71F5-B606-47DA-F99252E531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37744" y="391201"/>
            <a:ext cx="1389005" cy="138900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6" descr="Disability ">
            <a:extLst>
              <a:ext uri="{FF2B5EF4-FFF2-40B4-BE49-F238E27FC236}">
                <a16:creationId xmlns:a16="http://schemas.microsoft.com/office/drawing/2014/main" id="{DE7FAFDF-6E37-B593-87EA-D117AE0535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446" y="64455"/>
            <a:ext cx="1575483" cy="1575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15251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圓角 1">
            <a:extLst>
              <a:ext uri="{FF2B5EF4-FFF2-40B4-BE49-F238E27FC236}">
                <a16:creationId xmlns:a16="http://schemas.microsoft.com/office/drawing/2014/main" id="{2A6F39AB-E574-1FD8-F8B4-1CCA1867DE09}"/>
              </a:ext>
            </a:extLst>
          </p:cNvPr>
          <p:cNvSpPr/>
          <p:nvPr/>
        </p:nvSpPr>
        <p:spPr>
          <a:xfrm>
            <a:off x="392250" y="3331254"/>
            <a:ext cx="3175365" cy="2757488"/>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6" name="矩形: 圓角 1">
            <a:extLst>
              <a:ext uri="{FF2B5EF4-FFF2-40B4-BE49-F238E27FC236}">
                <a16:creationId xmlns:a16="http://schemas.microsoft.com/office/drawing/2014/main" id="{CBAC6FE3-48C5-706B-B2BF-887555B5FA70}"/>
              </a:ext>
            </a:extLst>
          </p:cNvPr>
          <p:cNvSpPr/>
          <p:nvPr/>
        </p:nvSpPr>
        <p:spPr>
          <a:xfrm>
            <a:off x="396727" y="1312217"/>
            <a:ext cx="3170889" cy="1582401"/>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5" name="한쪽 모서리가 둥근 사각형 4">
            <a:extLst>
              <a:ext uri="{FF2B5EF4-FFF2-40B4-BE49-F238E27FC236}">
                <a16:creationId xmlns:a16="http://schemas.microsoft.com/office/drawing/2014/main" id="{04F3F749-8EAA-2681-CCF8-D0C9D33D6C59}"/>
              </a:ext>
            </a:extLst>
          </p:cNvPr>
          <p:cNvSpPr/>
          <p:nvPr/>
        </p:nvSpPr>
        <p:spPr>
          <a:xfrm flipH="1" flipV="1">
            <a:off x="-2" y="-36105"/>
            <a:ext cx="12192001" cy="1106587"/>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5</a:t>
            </a:fld>
            <a:endParaRPr lang="zh-TW" altLang="en-US" sz="1600" dirty="0">
              <a:solidFill>
                <a:schemeClr val="tx1"/>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369227" y="205630"/>
            <a:ext cx="10164879" cy="759833"/>
          </a:xfrm>
        </p:spPr>
        <p:txBody>
          <a:bodyPr>
            <a:normAutofit/>
          </a:bodyPr>
          <a:lstStyle/>
          <a:p>
            <a:pPr>
              <a:tabLst>
                <a:tab pos="1881188" algn="l"/>
              </a:tabLst>
            </a:pPr>
            <a:r>
              <a:rPr lang="zh-TW" altLang="en-US" sz="4400" dirty="0">
                <a:solidFill>
                  <a:schemeClr val="accent3">
                    <a:lumMod val="50000"/>
                  </a:schemeClr>
                </a:solidFill>
              </a:rPr>
              <a:t>身心障礙處境的多樣性</a:t>
            </a:r>
            <a:r>
              <a:rPr lang="en-US" altLang="zh-TW" sz="4400" dirty="0">
                <a:solidFill>
                  <a:schemeClr val="accent3">
                    <a:lumMod val="50000"/>
                  </a:schemeClr>
                </a:solidFill>
              </a:rPr>
              <a:t>(1)</a:t>
            </a:r>
            <a:endParaRPr lang="zh-TW" altLang="en-US" sz="4400" b="1" dirty="0">
              <a:solidFill>
                <a:schemeClr val="accent3">
                  <a:lumMod val="50000"/>
                </a:schemeClr>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3670852" y="1273469"/>
            <a:ext cx="8028928" cy="1643527"/>
          </a:xfrm>
          <a:prstGeom prst="rect">
            <a:avLst/>
          </a:prstGeom>
          <a:noFill/>
        </p:spPr>
        <p:txBody>
          <a:bodyPr wrap="square">
            <a:spAutoFit/>
          </a:bodyPr>
          <a:lstStyle>
            <a:defPPr>
              <a:defRPr lang="zh-TW"/>
            </a:defPPr>
            <a:lvl1pPr marL="265113" indent="-265113">
              <a:lnSpc>
                <a:spcPct val="120000"/>
              </a:lnSpc>
              <a:spcBef>
                <a:spcPts val="600"/>
              </a:spcBef>
              <a:spcAft>
                <a:spcPts val="600"/>
              </a:spcAft>
              <a:buFont typeface="Arial" panose="020B0604020202020204" pitchFamily="34" charset="0"/>
              <a:buChar char="•"/>
              <a:defRPr sz="2800" i="0">
                <a:solidFill>
                  <a:srgbClr val="050505"/>
                </a:solidFill>
                <a:effectLst/>
                <a:latin typeface="微軟正黑體" panose="020B0604030504040204" pitchFamily="34" charset="-120"/>
                <a:ea typeface="微軟正黑體" panose="020B0604030504040204" pitchFamily="34" charset="-120"/>
              </a:defRPr>
            </a:lvl1pPr>
          </a:lstStyle>
          <a:p>
            <a:r>
              <a:rPr lang="zh-TW" altLang="en-US" dirty="0"/>
              <a:t>障礙是來自「當事人」和「所在情境的人</a:t>
            </a:r>
            <a:r>
              <a:rPr lang="en-US" altLang="zh-TW" dirty="0"/>
              <a:t>/</a:t>
            </a:r>
            <a:r>
              <a:rPr lang="zh-TW" altLang="en-US" dirty="0"/>
              <a:t>事</a:t>
            </a:r>
            <a:r>
              <a:rPr lang="en-US" altLang="zh-TW" dirty="0"/>
              <a:t>/</a:t>
            </a:r>
            <a:r>
              <a:rPr lang="zh-TW" altLang="en-US" dirty="0"/>
              <a:t>物」</a:t>
            </a:r>
            <a:r>
              <a:rPr lang="zh-TW" altLang="en-US" b="1" dirty="0">
                <a:solidFill>
                  <a:srgbClr val="FF0000"/>
                </a:solidFill>
              </a:rPr>
              <a:t>交互作用</a:t>
            </a:r>
            <a:r>
              <a:rPr lang="zh-TW" altLang="en-US" dirty="0"/>
              <a:t>的結果。有時只要調整了「情境」，就可以消除當事人的障礙。</a:t>
            </a:r>
            <a:endParaRPr lang="en-US" altLang="zh-TW" dirty="0"/>
          </a:p>
        </p:txBody>
      </p:sp>
      <p:sp>
        <p:nvSpPr>
          <p:cNvPr id="8" name="標題 51">
            <a:extLst>
              <a:ext uri="{FF2B5EF4-FFF2-40B4-BE49-F238E27FC236}">
                <a16:creationId xmlns:a16="http://schemas.microsoft.com/office/drawing/2014/main" id="{E325831E-36A9-BE2D-C1CC-C5BBBB755686}"/>
              </a:ext>
            </a:extLst>
          </p:cNvPr>
          <p:cNvSpPr txBox="1">
            <a:spLocks/>
          </p:cNvSpPr>
          <p:nvPr/>
        </p:nvSpPr>
        <p:spPr>
          <a:xfrm>
            <a:off x="530470" y="1785641"/>
            <a:ext cx="2903402" cy="75983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dirty="0">
                <a:solidFill>
                  <a:schemeClr val="accent3">
                    <a:lumMod val="50000"/>
                  </a:schemeClr>
                </a:solidFill>
              </a:rPr>
              <a:t>身心障礙是一種「處境」</a:t>
            </a:r>
          </a:p>
        </p:txBody>
      </p:sp>
      <p:sp>
        <p:nvSpPr>
          <p:cNvPr id="9" name="文字方塊 8">
            <a:extLst>
              <a:ext uri="{FF2B5EF4-FFF2-40B4-BE49-F238E27FC236}">
                <a16:creationId xmlns:a16="http://schemas.microsoft.com/office/drawing/2014/main" id="{5DD26E65-548E-7CD7-3FAD-A29E20C36A15}"/>
              </a:ext>
            </a:extLst>
          </p:cNvPr>
          <p:cNvSpPr txBox="1"/>
          <p:nvPr/>
        </p:nvSpPr>
        <p:spPr>
          <a:xfrm>
            <a:off x="3656859" y="3321498"/>
            <a:ext cx="8028928" cy="2314480"/>
          </a:xfrm>
          <a:prstGeom prst="rect">
            <a:avLst/>
          </a:prstGeom>
          <a:noFill/>
        </p:spPr>
        <p:txBody>
          <a:bodyPr wrap="square">
            <a:spAutoFit/>
          </a:bodyPr>
          <a:lstStyle>
            <a:defPPr>
              <a:defRPr lang="zh-TW"/>
            </a:defPPr>
            <a:lvl1pPr marL="265113" indent="-265113">
              <a:lnSpc>
                <a:spcPct val="120000"/>
              </a:lnSpc>
              <a:spcBef>
                <a:spcPts val="600"/>
              </a:spcBef>
              <a:spcAft>
                <a:spcPts val="600"/>
              </a:spcAft>
              <a:buFont typeface="Arial" panose="020B0604020202020204" pitchFamily="34" charset="0"/>
              <a:buChar char="•"/>
              <a:defRPr sz="2800" i="0">
                <a:solidFill>
                  <a:srgbClr val="050505"/>
                </a:solidFill>
                <a:effectLst/>
                <a:latin typeface="微軟正黑體" panose="020B0604030504040204" pitchFamily="34" charset="-120"/>
                <a:ea typeface="微軟正黑體" panose="020B0604030504040204" pitchFamily="34" charset="-120"/>
              </a:defRPr>
            </a:lvl1pPr>
          </a:lstStyle>
          <a:p>
            <a:pPr>
              <a:spcBef>
                <a:spcPts val="0"/>
              </a:spcBef>
            </a:pPr>
            <a:r>
              <a:rPr lang="zh-TW" altLang="en-US" dirty="0"/>
              <a:t>指引中列舉５類常見的身心障礙：肢體障礙、視覺障礙、聽覺</a:t>
            </a:r>
            <a:r>
              <a:rPr lang="en-US" altLang="zh-TW" dirty="0"/>
              <a:t>/</a:t>
            </a:r>
            <a:r>
              <a:rPr lang="zh-TW" altLang="en-US" dirty="0"/>
              <a:t>聲音</a:t>
            </a:r>
            <a:r>
              <a:rPr lang="en-US" altLang="zh-TW" dirty="0"/>
              <a:t>/</a:t>
            </a:r>
            <a:r>
              <a:rPr lang="zh-TW" altLang="en-US" dirty="0"/>
              <a:t>語言障礙、認知障礙、其他。</a:t>
            </a:r>
            <a:endParaRPr lang="en-US" altLang="zh-TW" dirty="0"/>
          </a:p>
          <a:p>
            <a:pPr>
              <a:spcBef>
                <a:spcPts val="0"/>
              </a:spcBef>
            </a:pPr>
            <a:r>
              <a:rPr lang="zh-TW" altLang="en-US" dirty="0"/>
              <a:t>某些障礙不容易從外表判斷。</a:t>
            </a:r>
            <a:endParaRPr lang="en-US" altLang="zh-TW" dirty="0"/>
          </a:p>
          <a:p>
            <a:pPr>
              <a:spcBef>
                <a:spcPts val="0"/>
              </a:spcBef>
            </a:pPr>
            <a:r>
              <a:rPr lang="zh-TW" altLang="en-US" dirty="0"/>
              <a:t>某些障礙是暫時性的、某些是永久性的。</a:t>
            </a:r>
            <a:endParaRPr lang="en-US" altLang="zh-TW" dirty="0"/>
          </a:p>
        </p:txBody>
      </p:sp>
      <p:sp>
        <p:nvSpPr>
          <p:cNvPr id="10" name="標題 51">
            <a:extLst>
              <a:ext uri="{FF2B5EF4-FFF2-40B4-BE49-F238E27FC236}">
                <a16:creationId xmlns:a16="http://schemas.microsoft.com/office/drawing/2014/main" id="{E325831E-36A9-BE2D-C1CC-C5BBBB755686}"/>
              </a:ext>
            </a:extLst>
          </p:cNvPr>
          <p:cNvSpPr txBox="1">
            <a:spLocks/>
          </p:cNvSpPr>
          <p:nvPr/>
        </p:nvSpPr>
        <p:spPr>
          <a:xfrm>
            <a:off x="506213" y="3429000"/>
            <a:ext cx="2903402" cy="246918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dirty="0">
                <a:solidFill>
                  <a:schemeClr val="accent3">
                    <a:lumMod val="50000"/>
                  </a:schemeClr>
                </a:solidFill>
              </a:rPr>
              <a:t>即使沒拿身障手冊</a:t>
            </a:r>
            <a:r>
              <a:rPr lang="en-US" altLang="zh-TW" dirty="0">
                <a:solidFill>
                  <a:schemeClr val="accent3">
                    <a:lumMod val="50000"/>
                  </a:schemeClr>
                </a:solidFill>
              </a:rPr>
              <a:t>(</a:t>
            </a:r>
            <a:r>
              <a:rPr lang="zh-TW" altLang="en-US" dirty="0">
                <a:solidFill>
                  <a:schemeClr val="accent3">
                    <a:lumMod val="50000"/>
                  </a:schemeClr>
                </a:solidFill>
              </a:rPr>
              <a:t>證明</a:t>
            </a:r>
            <a:r>
              <a:rPr lang="en-US" altLang="zh-TW" dirty="0">
                <a:solidFill>
                  <a:schemeClr val="accent3">
                    <a:lumMod val="50000"/>
                  </a:schemeClr>
                </a:solidFill>
              </a:rPr>
              <a:t>)</a:t>
            </a:r>
            <a:br>
              <a:rPr lang="en-US" altLang="zh-TW" dirty="0">
                <a:solidFill>
                  <a:schemeClr val="accent3">
                    <a:lumMod val="50000"/>
                  </a:schemeClr>
                </a:solidFill>
              </a:rPr>
            </a:br>
            <a:r>
              <a:rPr lang="en-US" altLang="zh-TW" dirty="0">
                <a:solidFill>
                  <a:schemeClr val="accent3">
                    <a:lumMod val="50000"/>
                  </a:schemeClr>
                </a:solidFill>
              </a:rPr>
              <a:t>,</a:t>
            </a:r>
            <a:r>
              <a:rPr lang="zh-TW" altLang="en-US" dirty="0">
                <a:solidFill>
                  <a:schemeClr val="accent3">
                    <a:lumMod val="50000"/>
                  </a:schemeClr>
                </a:solidFill>
              </a:rPr>
              <a:t>也可能面臨障礙處境</a:t>
            </a:r>
          </a:p>
        </p:txBody>
      </p:sp>
      <p:pic>
        <p:nvPicPr>
          <p:cNvPr id="1028" name="Picture 4" descr="Helping hand ">
            <a:extLst>
              <a:ext uri="{FF2B5EF4-FFF2-40B4-BE49-F238E27FC236}">
                <a16:creationId xmlns:a16="http://schemas.microsoft.com/office/drawing/2014/main" id="{0F2EFE23-9D86-7B46-0A87-EA0B4E2919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07" y="10028"/>
            <a:ext cx="1344720" cy="1344720"/>
          </a:xfrm>
          <a:prstGeom prst="rect">
            <a:avLst/>
          </a:prstGeom>
          <a:noFill/>
          <a:extLst>
            <a:ext uri="{909E8E84-426E-40DD-AFC4-6F175D3DCCD1}">
              <a14:hiddenFill xmlns:a14="http://schemas.microsoft.com/office/drawing/2010/main">
                <a:solidFill>
                  <a:srgbClr val="FFFFFF"/>
                </a:solidFill>
              </a14:hiddenFill>
            </a:ext>
          </a:extLst>
        </p:spPr>
      </p:pic>
      <p:sp>
        <p:nvSpPr>
          <p:cNvPr id="11" name="圓角矩形 43">
            <a:extLst>
              <a:ext uri="{FF2B5EF4-FFF2-40B4-BE49-F238E27FC236}">
                <a16:creationId xmlns:a16="http://schemas.microsoft.com/office/drawing/2014/main" id="{53BA7FFC-B94F-7474-5983-CC59F48FCB52}"/>
              </a:ext>
            </a:extLst>
          </p:cNvPr>
          <p:cNvSpPr/>
          <p:nvPr/>
        </p:nvSpPr>
        <p:spPr>
          <a:xfrm>
            <a:off x="230979" y="1207198"/>
            <a:ext cx="11730038" cy="177367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2" name="圓角矩形 43">
            <a:extLst>
              <a:ext uri="{FF2B5EF4-FFF2-40B4-BE49-F238E27FC236}">
                <a16:creationId xmlns:a16="http://schemas.microsoft.com/office/drawing/2014/main" id="{39BC1A9D-1511-AA3C-2792-DAAF09F4D9C4}"/>
              </a:ext>
            </a:extLst>
          </p:cNvPr>
          <p:cNvSpPr/>
          <p:nvPr/>
        </p:nvSpPr>
        <p:spPr>
          <a:xfrm>
            <a:off x="230979" y="3117592"/>
            <a:ext cx="11730038" cy="3211893"/>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17" name="Picture 4" descr="Depression ">
            <a:extLst>
              <a:ext uri="{FF2B5EF4-FFF2-40B4-BE49-F238E27FC236}">
                <a16:creationId xmlns:a16="http://schemas.microsoft.com/office/drawing/2014/main" id="{B82904A5-1687-D474-815A-6380FF8BC1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10489420" y="4949371"/>
            <a:ext cx="1550596" cy="1477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28670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한쪽 모서리가 둥근 사각형 4">
            <a:extLst>
              <a:ext uri="{FF2B5EF4-FFF2-40B4-BE49-F238E27FC236}">
                <a16:creationId xmlns:a16="http://schemas.microsoft.com/office/drawing/2014/main" id="{04F3F749-8EAA-2681-CCF8-D0C9D33D6C59}"/>
              </a:ext>
            </a:extLst>
          </p:cNvPr>
          <p:cNvSpPr/>
          <p:nvPr/>
        </p:nvSpPr>
        <p:spPr>
          <a:xfrm flipH="1" flipV="1">
            <a:off x="-2" y="-36105"/>
            <a:ext cx="12192001" cy="1106587"/>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6</a:t>
            </a:fld>
            <a:endParaRPr lang="zh-TW" altLang="en-US" sz="1600" dirty="0">
              <a:solidFill>
                <a:schemeClr val="tx1"/>
              </a:solidFill>
            </a:endParaRPr>
          </a:p>
        </p:txBody>
      </p:sp>
      <p:sp>
        <p:nvSpPr>
          <p:cNvPr id="9" name="文字方塊 8">
            <a:extLst>
              <a:ext uri="{FF2B5EF4-FFF2-40B4-BE49-F238E27FC236}">
                <a16:creationId xmlns:a16="http://schemas.microsoft.com/office/drawing/2014/main" id="{54EF17CA-2A1B-BF1C-8E4E-DB939DA41ACC}"/>
              </a:ext>
            </a:extLst>
          </p:cNvPr>
          <p:cNvSpPr txBox="1"/>
          <p:nvPr/>
        </p:nvSpPr>
        <p:spPr>
          <a:xfrm>
            <a:off x="671258" y="2101048"/>
            <a:ext cx="4481207" cy="3970318"/>
          </a:xfrm>
          <a:prstGeom prst="rect">
            <a:avLst/>
          </a:prstGeom>
          <a:noFill/>
        </p:spPr>
        <p:txBody>
          <a:bodyPr wrap="square">
            <a:spAutoFit/>
          </a:bodyPr>
          <a:lstStyle/>
          <a:p>
            <a:pPr>
              <a:lnSpc>
                <a:spcPct val="120000"/>
              </a:lnSpc>
              <a:buFont typeface="Arial" pitchFamily="34" charset="0"/>
              <a:buChar char="•"/>
            </a:pPr>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行動或動作控制有困難</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pPr>
              <a:lnSpc>
                <a:spcPct val="120000"/>
              </a:lnSpc>
            </a:pPr>
            <a:endParaRPr lang="en-US" altLang="zh-TW" sz="6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pPr>
              <a:buFont typeface="Arial" pitchFamily="34" charset="0"/>
              <a:buChar char="•"/>
            </a:pPr>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弱視、不易辨識顏色、視野 </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受損、失明</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endParaRPr lang="en-US" altLang="zh-TW" sz="6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pPr>
              <a:lnSpc>
                <a:spcPct val="120000"/>
              </a:lnSpc>
              <a:buFont typeface="Arial" pitchFamily="34" charset="0"/>
              <a:buChar char="•"/>
            </a:pPr>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聽不清楚、無法接收聲音訊息</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pPr>
              <a:lnSpc>
                <a:spcPct val="120000"/>
              </a:lnSpc>
              <a:buFont typeface="Arial" pitchFamily="34" charset="0"/>
              <a:buChar char="•"/>
            </a:pPr>
            <a:endParaRPr lang="en-US" altLang="zh-TW" sz="6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pPr>
              <a:buFont typeface="Arial" pitchFamily="34" charset="0"/>
              <a:buChar char="•"/>
            </a:pPr>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講話不清楚、表達困難、不易</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理解語言訊息</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endParaRPr lang="en-US" altLang="zh-TW" sz="6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pPr>
              <a:buFont typeface="Arial" pitchFamily="34" charset="0"/>
              <a:buChar char="•"/>
            </a:pPr>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學習困難、閱讀困難、記憶</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困難、人際互動或社交困難、</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a:p>
            <a:r>
              <a:rPr lang="zh-TW" altLang="en-US"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  情緒適應困難</a:t>
            </a:r>
            <a:endParaRPr lang="en-US" altLang="zh-TW" sz="2400"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4" name="文字方塊 13"/>
          <p:cNvSpPr txBox="1"/>
          <p:nvPr/>
        </p:nvSpPr>
        <p:spPr>
          <a:xfrm>
            <a:off x="5121882" y="3106890"/>
            <a:ext cx="760144" cy="1015663"/>
          </a:xfrm>
          <a:prstGeom prst="rect">
            <a:avLst/>
          </a:prstGeom>
          <a:noFill/>
        </p:spPr>
        <p:txBody>
          <a:bodyPr wrap="square" rtlCol="0">
            <a:spAutoFit/>
          </a:bodyPr>
          <a:lstStyle/>
          <a:p>
            <a:r>
              <a:rPr lang="en-US" altLang="zh-TW" sz="6000" b="1" dirty="0">
                <a:solidFill>
                  <a:schemeClr val="accent3">
                    <a:lumMod val="50000"/>
                  </a:schemeClr>
                </a:solidFill>
                <a:latin typeface="Verdana" panose="020B0604030504040204" pitchFamily="34" charset="0"/>
                <a:ea typeface="Verdana" panose="020B0604030504040204" pitchFamily="34" charset="0"/>
              </a:rPr>
              <a:t>×</a:t>
            </a:r>
            <a:endParaRPr lang="zh-TW" altLang="en-US" sz="6000" b="1" dirty="0">
              <a:solidFill>
                <a:schemeClr val="accent3">
                  <a:lumMod val="50000"/>
                </a:schemeClr>
              </a:solidFill>
              <a:latin typeface="Verdana" panose="020B0604030504040204" pitchFamily="34" charset="0"/>
              <a:ea typeface="微軟正黑體" pitchFamily="34" charset="-120"/>
            </a:endParaRPr>
          </a:p>
        </p:txBody>
      </p:sp>
      <p:sp>
        <p:nvSpPr>
          <p:cNvPr id="22" name="文字方塊 21"/>
          <p:cNvSpPr txBox="1"/>
          <p:nvPr/>
        </p:nvSpPr>
        <p:spPr>
          <a:xfrm>
            <a:off x="8939410" y="3106890"/>
            <a:ext cx="954107" cy="1015663"/>
          </a:xfrm>
          <a:prstGeom prst="rect">
            <a:avLst/>
          </a:prstGeom>
          <a:noFill/>
        </p:spPr>
        <p:txBody>
          <a:bodyPr wrap="none" rtlCol="0">
            <a:spAutoFit/>
          </a:bodyPr>
          <a:lstStyle/>
          <a:p>
            <a:r>
              <a:rPr lang="zh-TW" altLang="en-US" sz="6000" b="1" dirty="0">
                <a:solidFill>
                  <a:schemeClr val="accent3">
                    <a:lumMod val="50000"/>
                  </a:schemeClr>
                </a:solidFill>
                <a:latin typeface="GillSans ExtraBold" panose="020B0902020204020204" pitchFamily="34" charset="0"/>
                <a:ea typeface="微軟正黑體" pitchFamily="34" charset="-120"/>
              </a:rPr>
              <a:t>＝</a:t>
            </a:r>
          </a:p>
        </p:txBody>
      </p:sp>
      <p:sp>
        <p:nvSpPr>
          <p:cNvPr id="23" name="文字方塊 22"/>
          <p:cNvSpPr txBox="1"/>
          <p:nvPr/>
        </p:nvSpPr>
        <p:spPr>
          <a:xfrm>
            <a:off x="9686925" y="3614721"/>
            <a:ext cx="2454273" cy="1932933"/>
          </a:xfrm>
          <a:prstGeom prst="rect">
            <a:avLst/>
          </a:prstGeom>
        </p:spPr>
        <p:txBody>
          <a:bodyPr vert="horz" lIns="91440" tIns="45720" rIns="91440" bIns="45720" rtlCol="0" anchor="ctr">
            <a:noAutofit/>
          </a:bodyPr>
          <a:lstStyle/>
          <a:p>
            <a:pPr>
              <a:spcBef>
                <a:spcPct val="0"/>
              </a:spcBef>
            </a:pPr>
            <a:r>
              <a:rPr lang="zh-TW" altLang="en-US" sz="4000" b="1" spc="150" dirty="0">
                <a:solidFill>
                  <a:schemeClr val="accent3">
                    <a:lumMod val="50000"/>
                  </a:schemeClr>
                </a:solidFill>
                <a:latin typeface="Microsoft New Tai Lue" panose="020B0502040204020203" pitchFamily="34" charset="0"/>
                <a:ea typeface="Microsoft YaHei" panose="020B0503020204020204" pitchFamily="34" charset="-122"/>
                <a:cs typeface="Microsoft New Tai Lue" panose="020B0502040204020203" pitchFamily="34" charset="0"/>
              </a:rPr>
              <a:t>障礙處境</a:t>
            </a:r>
          </a:p>
        </p:txBody>
      </p:sp>
      <p:sp>
        <p:nvSpPr>
          <p:cNvPr id="16" name="矩形 15"/>
          <p:cNvSpPr/>
          <p:nvPr/>
        </p:nvSpPr>
        <p:spPr>
          <a:xfrm>
            <a:off x="6090166" y="1942867"/>
            <a:ext cx="2893100" cy="3136115"/>
          </a:xfrm>
          <a:prstGeom prst="rect">
            <a:avLst/>
          </a:prstGeom>
        </p:spPr>
        <p:txBody>
          <a:bodyPr wrap="square">
            <a:spAutoFit/>
          </a:bodyPr>
          <a:lstStyle/>
          <a:p>
            <a:pPr>
              <a:lnSpc>
                <a:spcPct val="140000"/>
              </a:lnSpc>
              <a:buFont typeface="Arial" pitchFamily="34" charset="0"/>
              <a:buChar char="•"/>
            </a:pPr>
            <a:r>
              <a:rPr lang="zh-TW" altLang="en-US" sz="2400" dirty="0">
                <a:latin typeface="微軟正黑體" pitchFamily="34" charset="-120"/>
                <a:ea typeface="微軟正黑體" pitchFamily="34" charset="-120"/>
              </a:rPr>
              <a:t> 資訊的取得和理解</a:t>
            </a:r>
            <a:endParaRPr lang="en-US" altLang="zh-TW" sz="2400" dirty="0">
              <a:latin typeface="微軟正黑體" pitchFamily="34" charset="-120"/>
              <a:ea typeface="微軟正黑體" pitchFamily="34" charset="-120"/>
            </a:endParaRPr>
          </a:p>
          <a:p>
            <a:pPr>
              <a:lnSpc>
                <a:spcPct val="140000"/>
              </a:lnSpc>
              <a:buFont typeface="Arial" pitchFamily="34" charset="0"/>
              <a:buChar char="•"/>
            </a:pPr>
            <a:r>
              <a:rPr lang="zh-TW" altLang="en-US" sz="2400" dirty="0">
                <a:latin typeface="微軟正黑體" pitchFamily="34" charset="-120"/>
                <a:ea typeface="微軟正黑體" pitchFamily="34" charset="-120"/>
              </a:rPr>
              <a:t> 人際溝通與社交</a:t>
            </a:r>
            <a:endParaRPr lang="en-US" altLang="zh-TW" sz="2400" dirty="0">
              <a:latin typeface="微軟正黑體" pitchFamily="34" charset="-120"/>
              <a:ea typeface="微軟正黑體" pitchFamily="34" charset="-120"/>
            </a:endParaRPr>
          </a:p>
          <a:p>
            <a:pPr>
              <a:lnSpc>
                <a:spcPct val="140000"/>
              </a:lnSpc>
              <a:buFont typeface="Arial" pitchFamily="34" charset="0"/>
              <a:buChar char="•"/>
            </a:pPr>
            <a:r>
              <a:rPr lang="zh-TW" altLang="en-US" sz="2400" dirty="0">
                <a:latin typeface="微軟正黑體" pitchFamily="34" charset="-120"/>
                <a:ea typeface="微軟正黑體" pitchFamily="34" charset="-120"/>
              </a:rPr>
              <a:t> 服務的使用</a:t>
            </a:r>
            <a:endParaRPr lang="en-US" altLang="zh-TW" sz="2400" dirty="0">
              <a:latin typeface="微軟正黑體" pitchFamily="34" charset="-120"/>
              <a:ea typeface="微軟正黑體" pitchFamily="34" charset="-120"/>
            </a:endParaRPr>
          </a:p>
          <a:p>
            <a:pPr>
              <a:lnSpc>
                <a:spcPct val="140000"/>
              </a:lnSpc>
              <a:buFont typeface="Arial" pitchFamily="34" charset="0"/>
              <a:buChar char="•"/>
            </a:pPr>
            <a:r>
              <a:rPr lang="zh-TW" altLang="en-US" sz="2400" dirty="0">
                <a:latin typeface="微軟正黑體" pitchFamily="34" charset="-120"/>
                <a:ea typeface="微軟正黑體" pitchFamily="34" charset="-120"/>
              </a:rPr>
              <a:t> 設施的使用</a:t>
            </a:r>
            <a:endParaRPr lang="en-US" altLang="zh-TW" sz="2400" dirty="0">
              <a:latin typeface="微軟正黑體" pitchFamily="34" charset="-120"/>
              <a:ea typeface="微軟正黑體" pitchFamily="34" charset="-120"/>
            </a:endParaRPr>
          </a:p>
          <a:p>
            <a:pPr>
              <a:lnSpc>
                <a:spcPct val="140000"/>
              </a:lnSpc>
              <a:buFont typeface="Arial" pitchFamily="34" charset="0"/>
              <a:buChar char="•"/>
            </a:pPr>
            <a:r>
              <a:rPr lang="zh-TW" altLang="en-US" sz="2400" dirty="0">
                <a:latin typeface="微軟正黑體" pitchFamily="34" charset="-120"/>
                <a:ea typeface="微軟正黑體" pitchFamily="34" charset="-120"/>
              </a:rPr>
              <a:t> 工具的使用</a:t>
            </a:r>
            <a:endParaRPr lang="en-US" altLang="zh-TW" sz="2400" dirty="0">
              <a:latin typeface="微軟正黑體" pitchFamily="34" charset="-120"/>
              <a:ea typeface="微軟正黑體" pitchFamily="34" charset="-120"/>
            </a:endParaRPr>
          </a:p>
          <a:p>
            <a:pPr>
              <a:lnSpc>
                <a:spcPct val="140000"/>
              </a:lnSpc>
              <a:buFont typeface="Arial" pitchFamily="34" charset="0"/>
              <a:buChar char="•"/>
            </a:pPr>
            <a:r>
              <a:rPr lang="zh-TW" altLang="en-US" sz="2400" dirty="0">
                <a:latin typeface="微軟正黑體" pitchFamily="34" charset="-120"/>
                <a:ea typeface="微軟正黑體" pitchFamily="34" charset="-120"/>
              </a:rPr>
              <a:t> 進出空間或場所</a:t>
            </a:r>
            <a:endParaRPr lang="en-US" altLang="zh-TW" sz="2400" dirty="0">
              <a:latin typeface="微軟正黑體" pitchFamily="34" charset="-120"/>
              <a:ea typeface="微軟正黑體" pitchFamily="34" charset="-120"/>
            </a:endParaRPr>
          </a:p>
        </p:txBody>
      </p:sp>
      <p:sp>
        <p:nvSpPr>
          <p:cNvPr id="27" name="圓角矩形 43">
            <a:extLst>
              <a:ext uri="{FF2B5EF4-FFF2-40B4-BE49-F238E27FC236}">
                <a16:creationId xmlns:a16="http://schemas.microsoft.com/office/drawing/2014/main" id="{640BB2E1-6585-D135-C198-A8CC150759F4}"/>
              </a:ext>
            </a:extLst>
          </p:cNvPr>
          <p:cNvSpPr/>
          <p:nvPr/>
        </p:nvSpPr>
        <p:spPr>
          <a:xfrm>
            <a:off x="518405" y="1807309"/>
            <a:ext cx="4590405" cy="4531854"/>
          </a:xfrm>
          <a:prstGeom prst="roundRect">
            <a:avLst>
              <a:gd name="adj" fmla="val 9041"/>
            </a:avLst>
          </a:prstGeom>
          <a:noFill/>
          <a:ln w="38100">
            <a:solidFill>
              <a:schemeClr val="accent4">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8" name="圓角矩形 43">
            <a:extLst>
              <a:ext uri="{FF2B5EF4-FFF2-40B4-BE49-F238E27FC236}">
                <a16:creationId xmlns:a16="http://schemas.microsoft.com/office/drawing/2014/main" id="{640BB2E1-6585-D135-C198-A8CC150759F4}"/>
              </a:ext>
            </a:extLst>
          </p:cNvPr>
          <p:cNvSpPr/>
          <p:nvPr/>
        </p:nvSpPr>
        <p:spPr>
          <a:xfrm>
            <a:off x="6005510" y="1762784"/>
            <a:ext cx="3034962" cy="4531854"/>
          </a:xfrm>
          <a:prstGeom prst="roundRect">
            <a:avLst>
              <a:gd name="adj" fmla="val 9041"/>
            </a:avLst>
          </a:prstGeom>
          <a:noFill/>
          <a:ln w="38100">
            <a:solidFill>
              <a:schemeClr val="accent4">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29" name="標題 51">
            <a:extLst>
              <a:ext uri="{FF2B5EF4-FFF2-40B4-BE49-F238E27FC236}">
                <a16:creationId xmlns:a16="http://schemas.microsoft.com/office/drawing/2014/main" id="{E325831E-36A9-BE2D-C1CC-C5BBBB755686}"/>
              </a:ext>
            </a:extLst>
          </p:cNvPr>
          <p:cNvSpPr txBox="1">
            <a:spLocks/>
          </p:cNvSpPr>
          <p:nvPr/>
        </p:nvSpPr>
        <p:spPr>
          <a:xfrm>
            <a:off x="614587" y="1206993"/>
            <a:ext cx="4507295" cy="6262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當事人可能的身心狀況</a:t>
            </a:r>
          </a:p>
        </p:txBody>
      </p:sp>
      <p:sp>
        <p:nvSpPr>
          <p:cNvPr id="30" name="標題 51">
            <a:extLst>
              <a:ext uri="{FF2B5EF4-FFF2-40B4-BE49-F238E27FC236}">
                <a16:creationId xmlns:a16="http://schemas.microsoft.com/office/drawing/2014/main" id="{E325831E-36A9-BE2D-C1CC-C5BBBB755686}"/>
              </a:ext>
            </a:extLst>
          </p:cNvPr>
          <p:cNvSpPr txBox="1">
            <a:spLocks/>
          </p:cNvSpPr>
          <p:nvPr/>
        </p:nvSpPr>
        <p:spPr>
          <a:xfrm>
            <a:off x="6285515" y="1184912"/>
            <a:ext cx="2502402" cy="6262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sz="3200" dirty="0">
                <a:solidFill>
                  <a:schemeClr val="accent3">
                    <a:lumMod val="50000"/>
                  </a:schemeClr>
                </a:solidFill>
              </a:rPr>
              <a:t>所在的情境</a:t>
            </a:r>
          </a:p>
        </p:txBody>
      </p:sp>
      <p:pic>
        <p:nvPicPr>
          <p:cNvPr id="3" name="Picture 4" descr="Helping hand ">
            <a:extLst>
              <a:ext uri="{FF2B5EF4-FFF2-40B4-BE49-F238E27FC236}">
                <a16:creationId xmlns:a16="http://schemas.microsoft.com/office/drawing/2014/main" id="{6583388A-8C49-7C17-A738-F43A13285C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07" y="10028"/>
            <a:ext cx="1344720" cy="1344720"/>
          </a:xfrm>
          <a:prstGeom prst="rect">
            <a:avLst/>
          </a:prstGeom>
          <a:noFill/>
          <a:extLst>
            <a:ext uri="{909E8E84-426E-40DD-AFC4-6F175D3DCCD1}">
              <a14:hiddenFill xmlns:a14="http://schemas.microsoft.com/office/drawing/2010/main">
                <a:solidFill>
                  <a:srgbClr val="FFFFFF"/>
                </a:solidFill>
              </a14:hiddenFill>
            </a:ext>
          </a:extLst>
        </p:spPr>
      </p:pic>
      <p:sp>
        <p:nvSpPr>
          <p:cNvPr id="7" name="標題 51">
            <a:extLst>
              <a:ext uri="{FF2B5EF4-FFF2-40B4-BE49-F238E27FC236}">
                <a16:creationId xmlns:a16="http://schemas.microsoft.com/office/drawing/2014/main" id="{94D31708-B327-3145-0D02-5EB45229031C}"/>
              </a:ext>
            </a:extLst>
          </p:cNvPr>
          <p:cNvSpPr>
            <a:spLocks noGrp="1"/>
          </p:cNvSpPr>
          <p:nvPr>
            <p:ph type="title"/>
          </p:nvPr>
        </p:nvSpPr>
        <p:spPr>
          <a:xfrm>
            <a:off x="1369227" y="205630"/>
            <a:ext cx="10164879" cy="759833"/>
          </a:xfrm>
        </p:spPr>
        <p:txBody>
          <a:bodyPr>
            <a:normAutofit/>
          </a:bodyPr>
          <a:lstStyle/>
          <a:p>
            <a:pPr>
              <a:tabLst>
                <a:tab pos="1881188" algn="l"/>
              </a:tabLst>
            </a:pPr>
            <a:r>
              <a:rPr lang="zh-TW" altLang="en-US" sz="4400" dirty="0">
                <a:solidFill>
                  <a:schemeClr val="accent3">
                    <a:lumMod val="50000"/>
                  </a:schemeClr>
                </a:solidFill>
              </a:rPr>
              <a:t>身心障礙處境的多樣性</a:t>
            </a:r>
            <a:r>
              <a:rPr lang="en-US" altLang="zh-TW" sz="4400" dirty="0">
                <a:solidFill>
                  <a:schemeClr val="accent3">
                    <a:lumMod val="50000"/>
                  </a:schemeClr>
                </a:solidFill>
              </a:rPr>
              <a:t>(2)</a:t>
            </a:r>
            <a:endParaRPr lang="zh-TW" altLang="en-US" sz="4400" b="1" dirty="0">
              <a:solidFill>
                <a:schemeClr val="accent3">
                  <a:lumMod val="50000"/>
                </a:schemeClr>
              </a:solidFill>
            </a:endParaRPr>
          </a:p>
        </p:txBody>
      </p:sp>
      <p:pic>
        <p:nvPicPr>
          <p:cNvPr id="2" name="Picture 20" descr="Anxiety ">
            <a:extLst>
              <a:ext uri="{FF2B5EF4-FFF2-40B4-BE49-F238E27FC236}">
                <a16:creationId xmlns:a16="http://schemas.microsoft.com/office/drawing/2014/main" id="{2D4E6072-4D51-3073-A7E5-71D1371D24A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18999" y="2693292"/>
            <a:ext cx="1482120" cy="1482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19505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圓角 1">
            <a:extLst>
              <a:ext uri="{FF2B5EF4-FFF2-40B4-BE49-F238E27FC236}">
                <a16:creationId xmlns:a16="http://schemas.microsoft.com/office/drawing/2014/main" id="{D063FD5B-22F9-FC13-AC8E-777CF11E2EB4}"/>
              </a:ext>
            </a:extLst>
          </p:cNvPr>
          <p:cNvSpPr/>
          <p:nvPr/>
        </p:nvSpPr>
        <p:spPr>
          <a:xfrm>
            <a:off x="392250" y="3331254"/>
            <a:ext cx="3175365" cy="2757488"/>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pic>
        <p:nvPicPr>
          <p:cNvPr id="16" name="Picture 18" descr="Kindness">
            <a:extLst>
              <a:ext uri="{FF2B5EF4-FFF2-40B4-BE49-F238E27FC236}">
                <a16:creationId xmlns:a16="http://schemas.microsoft.com/office/drawing/2014/main" id="{8DE256B0-D5B3-52B1-EB2A-893D571598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6845" y="5041128"/>
            <a:ext cx="948349" cy="948349"/>
          </a:xfrm>
          <a:prstGeom prst="rect">
            <a:avLst/>
          </a:prstGeom>
          <a:noFill/>
          <a:extLst>
            <a:ext uri="{909E8E84-426E-40DD-AFC4-6F175D3DCCD1}">
              <a14:hiddenFill xmlns:a14="http://schemas.microsoft.com/office/drawing/2010/main">
                <a:solidFill>
                  <a:srgbClr val="FFFFFF"/>
                </a:solidFill>
              </a14:hiddenFill>
            </a:ext>
          </a:extLst>
        </p:spPr>
      </p:pic>
      <p:sp>
        <p:nvSpPr>
          <p:cNvPr id="12" name="矩形: 圓角 1">
            <a:extLst>
              <a:ext uri="{FF2B5EF4-FFF2-40B4-BE49-F238E27FC236}">
                <a16:creationId xmlns:a16="http://schemas.microsoft.com/office/drawing/2014/main" id="{13EB6B73-1E98-2C63-A020-673406F91C12}"/>
              </a:ext>
            </a:extLst>
          </p:cNvPr>
          <p:cNvSpPr/>
          <p:nvPr/>
        </p:nvSpPr>
        <p:spPr>
          <a:xfrm>
            <a:off x="396727" y="1312217"/>
            <a:ext cx="3170889" cy="1582401"/>
          </a:xfrm>
          <a:prstGeom prst="roundRect">
            <a:avLst/>
          </a:prstGeom>
          <a:solidFill>
            <a:srgbClr val="E2F6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3000" b="1" dirty="0">
                <a:solidFill>
                  <a:schemeClr val="tx1">
                    <a:lumMod val="75000"/>
                  </a:schemeClr>
                </a:solidFill>
                <a:latin typeface="微軟正黑體" panose="020B0604030504040204" pitchFamily="34" charset="-120"/>
                <a:ea typeface="微軟正黑體" panose="020B0604030504040204" pitchFamily="34" charset="-120"/>
              </a:rPr>
              <a:t>　　</a:t>
            </a:r>
          </a:p>
        </p:txBody>
      </p:sp>
      <p:sp>
        <p:nvSpPr>
          <p:cNvPr id="5" name="한쪽 모서리가 둥근 사각형 4">
            <a:extLst>
              <a:ext uri="{FF2B5EF4-FFF2-40B4-BE49-F238E27FC236}">
                <a16:creationId xmlns:a16="http://schemas.microsoft.com/office/drawing/2014/main" id="{04F3F749-8EAA-2681-CCF8-D0C9D33D6C59}"/>
              </a:ext>
            </a:extLst>
          </p:cNvPr>
          <p:cNvSpPr/>
          <p:nvPr/>
        </p:nvSpPr>
        <p:spPr>
          <a:xfrm flipH="1" flipV="1">
            <a:off x="-2" y="-36105"/>
            <a:ext cx="12192001" cy="1106587"/>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7</a:t>
            </a:fld>
            <a:endParaRPr lang="zh-TW" altLang="en-US" sz="1600" dirty="0">
              <a:solidFill>
                <a:schemeClr val="tx1"/>
              </a:solidFill>
            </a:endParaRPr>
          </a:p>
        </p:txBody>
      </p:sp>
      <p:sp>
        <p:nvSpPr>
          <p:cNvPr id="7" name="文字方塊 6">
            <a:extLst>
              <a:ext uri="{FF2B5EF4-FFF2-40B4-BE49-F238E27FC236}">
                <a16:creationId xmlns:a16="http://schemas.microsoft.com/office/drawing/2014/main" id="{5DD26E65-548E-7CD7-3FAD-A29E20C36A15}"/>
              </a:ext>
            </a:extLst>
          </p:cNvPr>
          <p:cNvSpPr txBox="1"/>
          <p:nvPr/>
        </p:nvSpPr>
        <p:spPr>
          <a:xfrm>
            <a:off x="3670852" y="1303019"/>
            <a:ext cx="8028928" cy="1004249"/>
          </a:xfrm>
          <a:prstGeom prst="rect">
            <a:avLst/>
          </a:prstGeom>
          <a:noFill/>
        </p:spPr>
        <p:txBody>
          <a:bodyPr wrap="square">
            <a:spAutoFit/>
          </a:bodyPr>
          <a:lstStyle>
            <a:defPPr>
              <a:defRPr lang="zh-TW"/>
            </a:defPPr>
            <a:lvl1pPr marL="265113" indent="-265113">
              <a:lnSpc>
                <a:spcPct val="120000"/>
              </a:lnSpc>
              <a:spcBef>
                <a:spcPts val="600"/>
              </a:spcBef>
              <a:spcAft>
                <a:spcPts val="600"/>
              </a:spcAft>
              <a:buFont typeface="Arial" panose="020B0604020202020204" pitchFamily="34" charset="0"/>
              <a:buChar char="•"/>
              <a:defRPr sz="2800" i="0">
                <a:solidFill>
                  <a:srgbClr val="050505"/>
                </a:solidFill>
                <a:effectLst/>
                <a:latin typeface="微軟正黑體" panose="020B0604030504040204" pitchFamily="34" charset="-120"/>
                <a:ea typeface="微軟正黑體" panose="020B0604030504040204" pitchFamily="34" charset="-120"/>
              </a:defRPr>
            </a:lvl1pPr>
          </a:lstStyle>
          <a:p>
            <a:pPr>
              <a:lnSpc>
                <a:spcPct val="110000"/>
              </a:lnSpc>
            </a:pPr>
            <a:r>
              <a:rPr lang="zh-TW" altLang="en-US" dirty="0"/>
              <a:t>障礙的處境還可能發生在：資訊的取得和理解、人際溝通、設施的使用、服務的使用等。</a:t>
            </a:r>
            <a:endParaRPr lang="en-US" altLang="zh-TW" dirty="0"/>
          </a:p>
        </p:txBody>
      </p:sp>
      <p:sp>
        <p:nvSpPr>
          <p:cNvPr id="8" name="標題 51">
            <a:extLst>
              <a:ext uri="{FF2B5EF4-FFF2-40B4-BE49-F238E27FC236}">
                <a16:creationId xmlns:a16="http://schemas.microsoft.com/office/drawing/2014/main" id="{E325831E-36A9-BE2D-C1CC-C5BBBB755686}"/>
              </a:ext>
            </a:extLst>
          </p:cNvPr>
          <p:cNvSpPr txBox="1">
            <a:spLocks/>
          </p:cNvSpPr>
          <p:nvPr/>
        </p:nvSpPr>
        <p:spPr>
          <a:xfrm>
            <a:off x="632958" y="1559878"/>
            <a:ext cx="2903402" cy="117917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dirty="0">
                <a:solidFill>
                  <a:schemeClr val="accent3">
                    <a:lumMod val="50000"/>
                  </a:schemeClr>
                </a:solidFill>
              </a:rPr>
              <a:t>不見得只有物理空間有障礙</a:t>
            </a:r>
          </a:p>
        </p:txBody>
      </p:sp>
      <p:sp>
        <p:nvSpPr>
          <p:cNvPr id="9" name="文字方塊 8">
            <a:extLst>
              <a:ext uri="{FF2B5EF4-FFF2-40B4-BE49-F238E27FC236}">
                <a16:creationId xmlns:a16="http://schemas.microsoft.com/office/drawing/2014/main" id="{5DD26E65-548E-7CD7-3FAD-A29E20C36A15}"/>
              </a:ext>
            </a:extLst>
          </p:cNvPr>
          <p:cNvSpPr txBox="1"/>
          <p:nvPr/>
        </p:nvSpPr>
        <p:spPr>
          <a:xfrm>
            <a:off x="3655053" y="3267187"/>
            <a:ext cx="8028928" cy="3054041"/>
          </a:xfrm>
          <a:prstGeom prst="rect">
            <a:avLst/>
          </a:prstGeom>
          <a:noFill/>
        </p:spPr>
        <p:txBody>
          <a:bodyPr wrap="square">
            <a:spAutoFit/>
          </a:bodyPr>
          <a:lstStyle>
            <a:defPPr>
              <a:defRPr lang="zh-TW"/>
            </a:defPPr>
            <a:lvl1pPr marL="265113" indent="-265113">
              <a:lnSpc>
                <a:spcPct val="120000"/>
              </a:lnSpc>
              <a:spcBef>
                <a:spcPts val="600"/>
              </a:spcBef>
              <a:spcAft>
                <a:spcPts val="600"/>
              </a:spcAft>
              <a:buFont typeface="Arial" panose="020B0604020202020204" pitchFamily="34" charset="0"/>
              <a:buChar char="•"/>
              <a:defRPr sz="2800" i="0">
                <a:solidFill>
                  <a:srgbClr val="050505"/>
                </a:solidFill>
                <a:effectLst/>
                <a:latin typeface="微軟正黑體" panose="020B0604030504040204" pitchFamily="34" charset="-120"/>
                <a:ea typeface="微軟正黑體" panose="020B0604030504040204" pitchFamily="34" charset="-120"/>
              </a:defRPr>
            </a:lvl1pPr>
          </a:lstStyle>
          <a:p>
            <a:pPr>
              <a:lnSpc>
                <a:spcPct val="110000"/>
              </a:lnSpc>
              <a:spcBef>
                <a:spcPts val="0"/>
              </a:spcBef>
            </a:pPr>
            <a:r>
              <a:rPr lang="zh-TW" altLang="en-US" dirty="0"/>
              <a:t>即使是領同樣的診斷和身心障礙證明，因本身條件和所在情境的差異，面臨的障礙情境可能不同。</a:t>
            </a:r>
            <a:endParaRPr lang="en-US" altLang="zh-TW" dirty="0"/>
          </a:p>
          <a:p>
            <a:pPr>
              <a:lnSpc>
                <a:spcPct val="110000"/>
              </a:lnSpc>
              <a:spcBef>
                <a:spcPts val="0"/>
              </a:spcBef>
            </a:pPr>
            <a:r>
              <a:rPr lang="zh-TW" altLang="en-US" dirty="0"/>
              <a:t>同樣的調整措施，未必適用於同類型的障礙者。</a:t>
            </a:r>
            <a:endParaRPr lang="en-US" altLang="zh-TW" dirty="0"/>
          </a:p>
          <a:p>
            <a:pPr>
              <a:lnSpc>
                <a:spcPct val="110000"/>
              </a:lnSpc>
              <a:spcBef>
                <a:spcPts val="0"/>
              </a:spcBef>
            </a:pPr>
            <a:r>
              <a:rPr lang="zh-TW" altLang="en-US" dirty="0"/>
              <a:t>最好是</a:t>
            </a:r>
            <a:r>
              <a:rPr lang="zh-TW" altLang="en-US" b="1" dirty="0">
                <a:solidFill>
                  <a:srgbClr val="FF0000"/>
                </a:solidFill>
              </a:rPr>
              <a:t>耐心觀察、友善地詢問</a:t>
            </a:r>
            <a:r>
              <a:rPr lang="zh-TW" altLang="en-US" dirty="0"/>
              <a:t>當事人、親身體會整個流程、鼓勵參與式設計、</a:t>
            </a:r>
            <a:r>
              <a:rPr lang="zh-TW" altLang="en-US" b="1" dirty="0">
                <a:solidFill>
                  <a:srgbClr val="FF0000"/>
                </a:solidFill>
              </a:rPr>
              <a:t>主動確認</a:t>
            </a:r>
            <a:r>
              <a:rPr lang="zh-TW" altLang="en-US" dirty="0"/>
              <a:t>相關需求、定期觀察評估、適時再調整。</a:t>
            </a:r>
            <a:endParaRPr lang="en-US" altLang="zh-TW" dirty="0"/>
          </a:p>
        </p:txBody>
      </p:sp>
      <p:sp>
        <p:nvSpPr>
          <p:cNvPr id="10" name="標題 51">
            <a:extLst>
              <a:ext uri="{FF2B5EF4-FFF2-40B4-BE49-F238E27FC236}">
                <a16:creationId xmlns:a16="http://schemas.microsoft.com/office/drawing/2014/main" id="{E325831E-36A9-BE2D-C1CC-C5BBBB755686}"/>
              </a:ext>
            </a:extLst>
          </p:cNvPr>
          <p:cNvSpPr txBox="1">
            <a:spLocks/>
          </p:cNvSpPr>
          <p:nvPr/>
        </p:nvSpPr>
        <p:spPr>
          <a:xfrm>
            <a:off x="619842" y="3261935"/>
            <a:ext cx="2903402" cy="200987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i="0" kern="1200" spc="150" baseline="0">
                <a:solidFill>
                  <a:schemeClr val="tx1"/>
                </a:solidFill>
                <a:latin typeface="Microsoft New Tai Lue" panose="020B0502040204020203" pitchFamily="34" charset="0"/>
                <a:ea typeface="Microsoft YaHei" panose="020B0503020204020204" pitchFamily="34" charset="-122"/>
                <a:cs typeface="Microsoft New Tai Lue" panose="020B0502040204020203" pitchFamily="34" charset="0"/>
              </a:defRPr>
            </a:lvl1pPr>
          </a:lstStyle>
          <a:p>
            <a:r>
              <a:rPr lang="zh-TW" altLang="en-US" dirty="0">
                <a:solidFill>
                  <a:schemeClr val="accent3">
                    <a:lumMod val="50000"/>
                  </a:schemeClr>
                </a:solidFill>
              </a:rPr>
              <a:t>每一個人的狀況和需求都不太一樣</a:t>
            </a:r>
          </a:p>
        </p:txBody>
      </p:sp>
      <p:sp>
        <p:nvSpPr>
          <p:cNvPr id="6" name="標題 51">
            <a:extLst>
              <a:ext uri="{FF2B5EF4-FFF2-40B4-BE49-F238E27FC236}">
                <a16:creationId xmlns:a16="http://schemas.microsoft.com/office/drawing/2014/main" id="{ED59A4C7-A7D3-1D6D-90E8-E81114B5D677}"/>
              </a:ext>
            </a:extLst>
          </p:cNvPr>
          <p:cNvSpPr>
            <a:spLocks noGrp="1"/>
          </p:cNvSpPr>
          <p:nvPr>
            <p:ph type="title"/>
          </p:nvPr>
        </p:nvSpPr>
        <p:spPr>
          <a:xfrm>
            <a:off x="1369227" y="205630"/>
            <a:ext cx="10164879" cy="759833"/>
          </a:xfrm>
        </p:spPr>
        <p:txBody>
          <a:bodyPr>
            <a:normAutofit/>
          </a:bodyPr>
          <a:lstStyle/>
          <a:p>
            <a:pPr>
              <a:tabLst>
                <a:tab pos="1881188" algn="l"/>
              </a:tabLst>
            </a:pPr>
            <a:r>
              <a:rPr lang="zh-TW" altLang="en-US" sz="4400" dirty="0">
                <a:solidFill>
                  <a:schemeClr val="accent3">
                    <a:lumMod val="50000"/>
                  </a:schemeClr>
                </a:solidFill>
              </a:rPr>
              <a:t>身心障礙處境的多樣性</a:t>
            </a:r>
            <a:r>
              <a:rPr lang="en-US" altLang="zh-TW" sz="4400" dirty="0">
                <a:solidFill>
                  <a:schemeClr val="accent3">
                    <a:lumMod val="50000"/>
                  </a:schemeClr>
                </a:solidFill>
              </a:rPr>
              <a:t>(3)</a:t>
            </a:r>
            <a:endParaRPr lang="zh-TW" altLang="en-US" sz="4400" b="1" dirty="0">
              <a:solidFill>
                <a:schemeClr val="accent3">
                  <a:lumMod val="50000"/>
                </a:schemeClr>
              </a:solidFill>
            </a:endParaRPr>
          </a:p>
        </p:txBody>
      </p:sp>
      <p:sp>
        <p:nvSpPr>
          <p:cNvPr id="11" name="圓角矩形 43">
            <a:extLst>
              <a:ext uri="{FF2B5EF4-FFF2-40B4-BE49-F238E27FC236}">
                <a16:creationId xmlns:a16="http://schemas.microsoft.com/office/drawing/2014/main" id="{3930381A-93C6-3792-831C-F2E339B1B6C5}"/>
              </a:ext>
            </a:extLst>
          </p:cNvPr>
          <p:cNvSpPr/>
          <p:nvPr/>
        </p:nvSpPr>
        <p:spPr>
          <a:xfrm>
            <a:off x="230979" y="1207198"/>
            <a:ext cx="11730038" cy="1773678"/>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pic>
        <p:nvPicPr>
          <p:cNvPr id="2" name="Picture 4" descr="Helping hand ">
            <a:extLst>
              <a:ext uri="{FF2B5EF4-FFF2-40B4-BE49-F238E27FC236}">
                <a16:creationId xmlns:a16="http://schemas.microsoft.com/office/drawing/2014/main" id="{5E5D917C-1606-7420-489B-83C4F783C0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07" y="10028"/>
            <a:ext cx="1344720" cy="134472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aution ">
            <a:extLst>
              <a:ext uri="{FF2B5EF4-FFF2-40B4-BE49-F238E27FC236}">
                <a16:creationId xmlns:a16="http://schemas.microsoft.com/office/drawing/2014/main" id="{F1178D83-A4B5-90A3-2BFF-E835AE06B3A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72920" y="1854016"/>
            <a:ext cx="1126860" cy="112686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Brainstorm ">
            <a:extLst>
              <a:ext uri="{FF2B5EF4-FFF2-40B4-BE49-F238E27FC236}">
                <a16:creationId xmlns:a16="http://schemas.microsoft.com/office/drawing/2014/main" id="{911D79F3-815A-B6B8-4EBE-50A4A33BE0D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9355" y="4964244"/>
            <a:ext cx="1380268" cy="1380268"/>
          </a:xfrm>
          <a:prstGeom prst="rect">
            <a:avLst/>
          </a:prstGeom>
          <a:noFill/>
          <a:extLst>
            <a:ext uri="{909E8E84-426E-40DD-AFC4-6F175D3DCCD1}">
              <a14:hiddenFill xmlns:a14="http://schemas.microsoft.com/office/drawing/2010/main">
                <a:solidFill>
                  <a:srgbClr val="FFFFFF"/>
                </a:solidFill>
              </a14:hiddenFill>
            </a:ext>
          </a:extLst>
        </p:spPr>
      </p:pic>
      <p:sp>
        <p:nvSpPr>
          <p:cNvPr id="14" name="圓角矩形 43">
            <a:extLst>
              <a:ext uri="{FF2B5EF4-FFF2-40B4-BE49-F238E27FC236}">
                <a16:creationId xmlns:a16="http://schemas.microsoft.com/office/drawing/2014/main" id="{3A58AE0D-2CA1-A6F1-3993-DC0F22341AED}"/>
              </a:ext>
            </a:extLst>
          </p:cNvPr>
          <p:cNvSpPr/>
          <p:nvPr/>
        </p:nvSpPr>
        <p:spPr>
          <a:xfrm>
            <a:off x="230979" y="3117592"/>
            <a:ext cx="11730038" cy="3211893"/>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Tree>
    <p:extLst>
      <p:ext uri="{BB962C8B-B14F-4D97-AF65-F5344CB8AC3E}">
        <p14:creationId xmlns:p14="http://schemas.microsoft.com/office/powerpoint/2010/main" val="5627096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3">
            <a:extLst>
              <a:ext uri="{FF2B5EF4-FFF2-40B4-BE49-F238E27FC236}">
                <a16:creationId xmlns:a16="http://schemas.microsoft.com/office/drawing/2014/main" id="{A9D41864-8106-4801-B833-F13929CA9850}"/>
              </a:ext>
            </a:extLst>
          </p:cNvPr>
          <p:cNvSpPr txBox="1">
            <a:spLocks/>
          </p:cNvSpPr>
          <p:nvPr/>
        </p:nvSpPr>
        <p:spPr>
          <a:xfrm>
            <a:off x="11475744" y="6478403"/>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8</a:t>
            </a:fld>
            <a:endParaRPr lang="zh-TW" altLang="en-US" sz="1600" dirty="0">
              <a:solidFill>
                <a:schemeClr val="tx1"/>
              </a:solidFill>
            </a:endParaRPr>
          </a:p>
        </p:txBody>
      </p:sp>
      <p:sp>
        <p:nvSpPr>
          <p:cNvPr id="10" name="矩形 9"/>
          <p:cNvSpPr/>
          <p:nvPr/>
        </p:nvSpPr>
        <p:spPr>
          <a:xfrm>
            <a:off x="878257" y="2026692"/>
            <a:ext cx="4255279" cy="2233525"/>
          </a:xfrm>
          <a:prstGeom prst="rect">
            <a:avLst/>
          </a:prstGeom>
        </p:spPr>
        <p:txBody>
          <a:bodyPr wrap="square">
            <a:noAutofit/>
          </a:bodyPr>
          <a:lstStyle/>
          <a:p>
            <a:pPr algn="ctr">
              <a:lnSpc>
                <a:spcPct val="110000"/>
              </a:lnSpc>
            </a:pPr>
            <a:r>
              <a:rPr lang="zh-TW" altLang="en-US" sz="4800" b="1" spc="-120" dirty="0">
                <a:solidFill>
                  <a:srgbClr val="C00000"/>
                </a:solidFill>
                <a:latin typeface="Microsoft YaHei" panose="020B0503020204020204" pitchFamily="34" charset="-122"/>
                <a:ea typeface="Microsoft YaHei" panose="020B0503020204020204" pitchFamily="34" charset="-122"/>
              </a:rPr>
              <a:t>誰能提出</a:t>
            </a:r>
            <a:r>
              <a:rPr lang="en-US" altLang="zh-TW" sz="4800" b="1" spc="-120" dirty="0">
                <a:solidFill>
                  <a:srgbClr val="C00000"/>
                </a:solidFill>
                <a:latin typeface="Microsoft YaHei" panose="020B0503020204020204" pitchFamily="34" charset="-122"/>
                <a:ea typeface="Microsoft YaHei" panose="020B0503020204020204" pitchFamily="34" charset="-122"/>
              </a:rPr>
              <a:t/>
            </a:r>
            <a:br>
              <a:rPr lang="en-US" altLang="zh-TW" sz="4800" b="1" spc="-120" dirty="0">
                <a:solidFill>
                  <a:srgbClr val="C00000"/>
                </a:solidFill>
                <a:latin typeface="Microsoft YaHei" panose="020B0503020204020204" pitchFamily="34" charset="-122"/>
                <a:ea typeface="Microsoft YaHei" panose="020B0503020204020204" pitchFamily="34" charset="-122"/>
              </a:rPr>
            </a:br>
            <a:r>
              <a:rPr lang="zh-TW" altLang="en-US" sz="4800" b="1" spc="-120" dirty="0">
                <a:solidFill>
                  <a:srgbClr val="C00000"/>
                </a:solidFill>
                <a:latin typeface="Microsoft YaHei" panose="020B0503020204020204" pitchFamily="34" charset="-122"/>
                <a:ea typeface="Microsoft YaHei" panose="020B0503020204020204" pitchFamily="34" charset="-122"/>
              </a:rPr>
              <a:t>「合理調整」的申請</a:t>
            </a:r>
            <a:r>
              <a:rPr lang="zh-TW" altLang="en-US" sz="4800" b="1" spc="-120" dirty="0">
                <a:solidFill>
                  <a:srgbClr val="C00000"/>
                </a:solidFill>
                <a:latin typeface="微軟正黑體" panose="020B0604030504040204" pitchFamily="34" charset="-120"/>
                <a:ea typeface="微軟正黑體" panose="020B0604030504040204" pitchFamily="34" charset="-120"/>
              </a:rPr>
              <a:t>？</a:t>
            </a:r>
            <a:endParaRPr lang="en-US" altLang="zh-TW" sz="4800" b="1" spc="-120" dirty="0">
              <a:solidFill>
                <a:srgbClr val="C00000"/>
              </a:solidFill>
              <a:latin typeface="微軟正黑體" panose="020B0604030504040204" pitchFamily="34" charset="-120"/>
              <a:ea typeface="微軟正黑體" panose="020B0604030504040204" pitchFamily="34" charset="-120"/>
            </a:endParaRPr>
          </a:p>
        </p:txBody>
      </p:sp>
      <p:grpSp>
        <p:nvGrpSpPr>
          <p:cNvPr id="32" name="群組 31"/>
          <p:cNvGrpSpPr/>
          <p:nvPr/>
        </p:nvGrpSpPr>
        <p:grpSpPr>
          <a:xfrm>
            <a:off x="5240035" y="426027"/>
            <a:ext cx="6443965" cy="1878211"/>
            <a:chOff x="5748035" y="426027"/>
            <a:chExt cx="6443965" cy="1878211"/>
          </a:xfrm>
        </p:grpSpPr>
        <p:sp>
          <p:nvSpPr>
            <p:cNvPr id="9" name="文字方塊 8">
              <a:extLst>
                <a:ext uri="{FF2B5EF4-FFF2-40B4-BE49-F238E27FC236}">
                  <a16:creationId xmlns:a16="http://schemas.microsoft.com/office/drawing/2014/main" id="{54EF17CA-2A1B-BF1C-8E4E-DB939DA41ACC}"/>
                </a:ext>
              </a:extLst>
            </p:cNvPr>
            <p:cNvSpPr txBox="1"/>
            <p:nvPr/>
          </p:nvSpPr>
          <p:spPr>
            <a:xfrm>
              <a:off x="6597668" y="1103909"/>
              <a:ext cx="5550694" cy="1200329"/>
            </a:xfrm>
            <a:prstGeom prst="rect">
              <a:avLst/>
            </a:prstGeom>
            <a:noFill/>
          </p:spPr>
          <p:txBody>
            <a:bodyPr wrap="square">
              <a:spAutoFit/>
            </a:bodyPr>
            <a:lstStyle/>
            <a:p>
              <a:r>
                <a:rPr lang="zh-TW" altLang="en-US" sz="2400" dirty="0">
                  <a:latin typeface="微軟正黑體" pitchFamily="34" charset="-120"/>
                  <a:ea typeface="微軟正黑體" pitchFamily="34" charset="-120"/>
                </a:rPr>
                <a:t>當事人在參加訓練、考試、面試時或就業時，面臨障礙需要被排除，都有權提出合理調整的需求。</a:t>
              </a:r>
              <a:endParaRPr lang="en-US" altLang="zh-TW" sz="2400" dirty="0">
                <a:solidFill>
                  <a:schemeClr val="tx1">
                    <a:lumMod val="50000"/>
                  </a:schemeClr>
                </a:solidFill>
                <a:latin typeface="微軟正黑體" pitchFamily="34" charset="-120"/>
                <a:ea typeface="微軟正黑體" pitchFamily="34" charset="-120"/>
                <a:cs typeface="Arial" panose="020B0604020202020204" pitchFamily="34" charset="0"/>
              </a:endParaRPr>
            </a:p>
          </p:txBody>
        </p:sp>
        <p:sp>
          <p:nvSpPr>
            <p:cNvPr id="25" name="矩形 24"/>
            <p:cNvSpPr/>
            <p:nvPr/>
          </p:nvSpPr>
          <p:spPr>
            <a:xfrm>
              <a:off x="5748035" y="426027"/>
              <a:ext cx="6443965" cy="711335"/>
            </a:xfrm>
            <a:prstGeom prst="rect">
              <a:avLst/>
            </a:prstGeom>
          </p:spPr>
          <p:txBody>
            <a:bodyPr wrap="square">
              <a:normAutofit/>
            </a:bodyPr>
            <a:lstStyle/>
            <a:p>
              <a:r>
                <a:rPr lang="zh-TW" altLang="en-US" sz="3200" b="1" spc="-120" dirty="0">
                  <a:solidFill>
                    <a:schemeClr val="accent3">
                      <a:lumMod val="50000"/>
                    </a:schemeClr>
                  </a:solidFill>
                  <a:latin typeface="Microsoft YaHei" panose="020B0503020204020204" pitchFamily="34" charset="-122"/>
                  <a:ea typeface="Microsoft YaHei" panose="020B0503020204020204" pitchFamily="34" charset="-122"/>
                </a:rPr>
                <a:t>身心障礙當事人應該是主要的發起人</a:t>
              </a:r>
              <a:endParaRPr lang="en-US" altLang="zh-TW" sz="3200" b="1" spc="-120" dirty="0">
                <a:solidFill>
                  <a:schemeClr val="accent3">
                    <a:lumMod val="50000"/>
                  </a:schemeClr>
                </a:solidFill>
                <a:latin typeface="Microsoft YaHei" panose="020B0503020204020204" pitchFamily="34" charset="-122"/>
                <a:ea typeface="Microsoft YaHei" panose="020B0503020204020204" pitchFamily="34" charset="-122"/>
              </a:endParaRPr>
            </a:p>
          </p:txBody>
        </p:sp>
      </p:grpSp>
      <p:grpSp>
        <p:nvGrpSpPr>
          <p:cNvPr id="33" name="群組 32"/>
          <p:cNvGrpSpPr/>
          <p:nvPr/>
        </p:nvGrpSpPr>
        <p:grpSpPr>
          <a:xfrm>
            <a:off x="5196402" y="2625940"/>
            <a:ext cx="6535400" cy="1855370"/>
            <a:chOff x="5704402" y="2625940"/>
            <a:chExt cx="6535400" cy="1855370"/>
          </a:xfrm>
        </p:grpSpPr>
        <p:sp>
          <p:nvSpPr>
            <p:cNvPr id="26" name="文字方塊 25">
              <a:extLst>
                <a:ext uri="{FF2B5EF4-FFF2-40B4-BE49-F238E27FC236}">
                  <a16:creationId xmlns:a16="http://schemas.microsoft.com/office/drawing/2014/main" id="{54EF17CA-2A1B-BF1C-8E4E-DB939DA41ACC}"/>
                </a:ext>
              </a:extLst>
            </p:cNvPr>
            <p:cNvSpPr txBox="1"/>
            <p:nvPr/>
          </p:nvSpPr>
          <p:spPr>
            <a:xfrm>
              <a:off x="6597668" y="3280981"/>
              <a:ext cx="5642134" cy="1200329"/>
            </a:xfrm>
            <a:prstGeom prst="rect">
              <a:avLst/>
            </a:prstGeom>
            <a:noFill/>
          </p:spPr>
          <p:txBody>
            <a:bodyPr wrap="square">
              <a:spAutoFit/>
            </a:bodyPr>
            <a:lstStyle/>
            <a:p>
              <a:r>
                <a:rPr lang="zh-TW" altLang="en-US" sz="2400" dirty="0">
                  <a:latin typeface="微軟正黑體" pitchFamily="34" charset="-120"/>
                  <a:ea typeface="微軟正黑體" pitchFamily="34" charset="-120"/>
                </a:rPr>
                <a:t>當義務方理解到當事人的困難，也可以試著釐清困難是否跟障礙處境有關、並主動排除障礙。</a:t>
              </a:r>
              <a:endParaRPr lang="en-US" altLang="zh-TW" sz="2400" dirty="0">
                <a:solidFill>
                  <a:schemeClr val="tx1">
                    <a:lumMod val="50000"/>
                  </a:schemeClr>
                </a:solidFill>
                <a:latin typeface="微軟正黑體" pitchFamily="34" charset="-120"/>
                <a:ea typeface="微軟正黑體" pitchFamily="34" charset="-120"/>
                <a:cs typeface="Arial" panose="020B0604020202020204" pitchFamily="34" charset="0"/>
              </a:endParaRPr>
            </a:p>
          </p:txBody>
        </p:sp>
        <p:sp>
          <p:nvSpPr>
            <p:cNvPr id="28" name="矩形 27"/>
            <p:cNvSpPr/>
            <p:nvPr/>
          </p:nvSpPr>
          <p:spPr>
            <a:xfrm>
              <a:off x="5704402" y="2625940"/>
              <a:ext cx="6487598" cy="677344"/>
            </a:xfrm>
            <a:prstGeom prst="rect">
              <a:avLst/>
            </a:prstGeom>
          </p:spPr>
          <p:txBody>
            <a:bodyPr wrap="square">
              <a:normAutofit/>
            </a:bodyPr>
            <a:lstStyle/>
            <a:p>
              <a:r>
                <a:rPr lang="zh-TW" altLang="en-US" sz="3200" b="1" spc="-120" dirty="0">
                  <a:solidFill>
                    <a:schemeClr val="accent3">
                      <a:lumMod val="50000"/>
                    </a:schemeClr>
                  </a:solidFill>
                  <a:latin typeface="Microsoft YaHei" panose="020B0503020204020204" pitchFamily="34" charset="-122"/>
                  <a:ea typeface="Microsoft YaHei" panose="020B0503020204020204" pitchFamily="34" charset="-122"/>
                </a:rPr>
                <a:t>雇主或主辦單位也可以主動提出調整</a:t>
              </a:r>
              <a:endParaRPr lang="en-US" altLang="zh-TW" sz="3200" b="1" spc="-120" dirty="0">
                <a:solidFill>
                  <a:schemeClr val="accent3">
                    <a:lumMod val="50000"/>
                  </a:schemeClr>
                </a:solidFill>
                <a:latin typeface="Microsoft YaHei" panose="020B0503020204020204" pitchFamily="34" charset="-122"/>
                <a:ea typeface="Microsoft YaHei" panose="020B0503020204020204" pitchFamily="34" charset="-122"/>
              </a:endParaRPr>
            </a:p>
          </p:txBody>
        </p:sp>
      </p:grpSp>
      <p:grpSp>
        <p:nvGrpSpPr>
          <p:cNvPr id="34" name="群組 33"/>
          <p:cNvGrpSpPr/>
          <p:nvPr/>
        </p:nvGrpSpPr>
        <p:grpSpPr>
          <a:xfrm>
            <a:off x="5216722" y="4665976"/>
            <a:ext cx="6487598" cy="1812427"/>
            <a:chOff x="5724722" y="4665976"/>
            <a:chExt cx="6487598" cy="1812427"/>
          </a:xfrm>
        </p:grpSpPr>
        <p:sp>
          <p:nvSpPr>
            <p:cNvPr id="29" name="文字方塊 28">
              <a:extLst>
                <a:ext uri="{FF2B5EF4-FFF2-40B4-BE49-F238E27FC236}">
                  <a16:creationId xmlns:a16="http://schemas.microsoft.com/office/drawing/2014/main" id="{54EF17CA-2A1B-BF1C-8E4E-DB939DA41ACC}"/>
                </a:ext>
              </a:extLst>
            </p:cNvPr>
            <p:cNvSpPr txBox="1"/>
            <p:nvPr/>
          </p:nvSpPr>
          <p:spPr>
            <a:xfrm>
              <a:off x="6590506" y="5278074"/>
              <a:ext cx="5621814" cy="1200329"/>
            </a:xfrm>
            <a:prstGeom prst="rect">
              <a:avLst/>
            </a:prstGeom>
            <a:noFill/>
          </p:spPr>
          <p:txBody>
            <a:bodyPr wrap="square">
              <a:spAutoFit/>
            </a:bodyPr>
            <a:lstStyle/>
            <a:p>
              <a:r>
                <a:rPr lang="zh-TW" altLang="en-US" sz="2400" dirty="0">
                  <a:latin typeface="微軟正黑體" pitchFamily="34" charset="-120"/>
                  <a:ea typeface="微軟正黑體" pitchFamily="34" charset="-120"/>
                </a:rPr>
                <a:t>家人</a:t>
              </a:r>
              <a:r>
                <a:rPr lang="en-US" altLang="zh-TW" sz="2400" dirty="0">
                  <a:latin typeface="微軟正黑體" pitchFamily="34" charset="-120"/>
                  <a:ea typeface="微軟正黑體" pitchFamily="34" charset="-120"/>
                </a:rPr>
                <a:t>/</a:t>
              </a:r>
              <a:r>
                <a:rPr lang="zh-TW" altLang="en-US" sz="2400" dirty="0">
                  <a:latin typeface="微軟正黑體" pitchFamily="34" charset="-120"/>
                  <a:ea typeface="微軟正黑體" pitchFamily="34" charset="-120"/>
                </a:rPr>
                <a:t>照顧者</a:t>
              </a:r>
              <a:r>
                <a:rPr lang="en-US" altLang="zh-TW" sz="2400" dirty="0">
                  <a:latin typeface="微軟正黑體" pitchFamily="34" charset="-120"/>
                  <a:ea typeface="微軟正黑體" pitchFamily="34" charset="-120"/>
                </a:rPr>
                <a:t>/</a:t>
              </a:r>
              <a:r>
                <a:rPr lang="zh-TW" altLang="en-US" sz="2400" dirty="0">
                  <a:latin typeface="微軟正黑體" pitchFamily="34" charset="-120"/>
                  <a:ea typeface="微軟正黑體" pitchFamily="34" charset="-120"/>
                </a:rPr>
                <a:t>就服員</a:t>
              </a:r>
              <a:r>
                <a:rPr lang="en-US" altLang="zh-TW" sz="2400" dirty="0">
                  <a:latin typeface="微軟正黑體" pitchFamily="34" charset="-120"/>
                  <a:ea typeface="微軟正黑體" pitchFamily="34" charset="-120"/>
                </a:rPr>
                <a:t>/</a:t>
              </a:r>
              <a:r>
                <a:rPr lang="zh-TW" altLang="en-US" sz="2400" dirty="0">
                  <a:latin typeface="微軟正黑體" pitchFamily="34" charset="-120"/>
                  <a:ea typeface="微軟正黑體" pitchFamily="34" charset="-120"/>
                </a:rPr>
                <a:t>工會等第三方代表，以尊重當事人意願為前提，都可以成為雙方溝通的橋樑。</a:t>
              </a:r>
              <a:endParaRPr lang="en-US" altLang="zh-TW" sz="2400" dirty="0">
                <a:solidFill>
                  <a:schemeClr val="tx1">
                    <a:lumMod val="50000"/>
                  </a:schemeClr>
                </a:solidFill>
                <a:latin typeface="微軟正黑體" pitchFamily="34" charset="-120"/>
                <a:ea typeface="微軟正黑體" pitchFamily="34" charset="-120"/>
                <a:cs typeface="Arial" panose="020B0604020202020204" pitchFamily="34" charset="0"/>
              </a:endParaRPr>
            </a:p>
          </p:txBody>
        </p:sp>
        <p:sp>
          <p:nvSpPr>
            <p:cNvPr id="31" name="矩形 30"/>
            <p:cNvSpPr/>
            <p:nvPr/>
          </p:nvSpPr>
          <p:spPr>
            <a:xfrm>
              <a:off x="5724722" y="4665976"/>
              <a:ext cx="6487598" cy="677344"/>
            </a:xfrm>
            <a:prstGeom prst="rect">
              <a:avLst/>
            </a:prstGeom>
          </p:spPr>
          <p:txBody>
            <a:bodyPr wrap="square">
              <a:normAutofit/>
            </a:bodyPr>
            <a:lstStyle/>
            <a:p>
              <a:pPr>
                <a:tabLst>
                  <a:tab pos="2417763" algn="l"/>
                </a:tabLst>
              </a:pPr>
              <a:r>
                <a:rPr lang="zh-TW" altLang="en-US" sz="3200" b="1" spc="-120" dirty="0">
                  <a:solidFill>
                    <a:schemeClr val="accent3">
                      <a:lumMod val="50000"/>
                    </a:schemeClr>
                  </a:solidFill>
                  <a:latin typeface="Microsoft YaHei" panose="020B0503020204020204" pitchFamily="34" charset="-122"/>
                  <a:ea typeface="Microsoft YaHei" panose="020B0503020204020204" pitchFamily="34" charset="-122"/>
                </a:rPr>
                <a:t>重要他人可以協助釐清需求</a:t>
              </a:r>
              <a:endParaRPr lang="en-US" altLang="zh-TW" sz="3200" b="1" spc="-120" dirty="0">
                <a:solidFill>
                  <a:schemeClr val="accent3">
                    <a:lumMod val="50000"/>
                  </a:schemeClr>
                </a:solidFill>
                <a:latin typeface="Microsoft YaHei" panose="020B0503020204020204" pitchFamily="34" charset="-122"/>
                <a:ea typeface="Microsoft YaHei" panose="020B0503020204020204" pitchFamily="34" charset="-122"/>
              </a:endParaRPr>
            </a:p>
          </p:txBody>
        </p:sp>
      </p:grpSp>
      <p:pic>
        <p:nvPicPr>
          <p:cNvPr id="2052" name="Picture 4" descr="Pointing Up">
            <a:extLst>
              <a:ext uri="{FF2B5EF4-FFF2-40B4-BE49-F238E27FC236}">
                <a16:creationId xmlns:a16="http://schemas.microsoft.com/office/drawing/2014/main" id="{8687F946-FD44-DCD4-FE76-75407AF592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302902" y="1042084"/>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Pointing Up">
            <a:extLst>
              <a:ext uri="{FF2B5EF4-FFF2-40B4-BE49-F238E27FC236}">
                <a16:creationId xmlns:a16="http://schemas.microsoft.com/office/drawing/2014/main" id="{59DF00B6-B71F-EA6E-7769-660D3B0AAF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302902" y="3192767"/>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Pointing Up">
            <a:extLst>
              <a:ext uri="{FF2B5EF4-FFF2-40B4-BE49-F238E27FC236}">
                <a16:creationId xmlns:a16="http://schemas.microsoft.com/office/drawing/2014/main" id="{AB06FDF4-8928-C812-8889-717AA13ED9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302902" y="5186961"/>
            <a:ext cx="7239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Meeting">
            <a:extLst>
              <a:ext uri="{FF2B5EF4-FFF2-40B4-BE49-F238E27FC236}">
                <a16:creationId xmlns:a16="http://schemas.microsoft.com/office/drawing/2014/main" id="{0AB11828-7395-0FED-8589-3104E53070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123" y="4823826"/>
            <a:ext cx="1400704" cy="1400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4418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한쪽 모서리가 둥근 사각형 4">
            <a:extLst>
              <a:ext uri="{FF2B5EF4-FFF2-40B4-BE49-F238E27FC236}">
                <a16:creationId xmlns:a16="http://schemas.microsoft.com/office/drawing/2014/main" id="{04F3F749-8EAA-2681-CCF8-D0C9D33D6C59}"/>
              </a:ext>
            </a:extLst>
          </p:cNvPr>
          <p:cNvSpPr/>
          <p:nvPr/>
        </p:nvSpPr>
        <p:spPr>
          <a:xfrm flipH="1" flipV="1">
            <a:off x="-3" y="-36106"/>
            <a:ext cx="12192001" cy="995629"/>
          </a:xfrm>
          <a:prstGeom prst="round1Rect">
            <a:avLst>
              <a:gd name="adj" fmla="val 50000"/>
            </a:avLst>
          </a:prstGeom>
          <a:solidFill>
            <a:srgbClr val="D5E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17" name="矩形 16">
            <a:extLst>
              <a:ext uri="{FF2B5EF4-FFF2-40B4-BE49-F238E27FC236}">
                <a16:creationId xmlns:a16="http://schemas.microsoft.com/office/drawing/2014/main" id="{37397ABC-B164-4BEB-BB7C-F78F833C4B15}"/>
              </a:ext>
            </a:extLst>
          </p:cNvPr>
          <p:cNvSpPr/>
          <p:nvPr/>
        </p:nvSpPr>
        <p:spPr>
          <a:xfrm>
            <a:off x="1604879" y="3758789"/>
            <a:ext cx="3534191" cy="785984"/>
          </a:xfrm>
          <a:prstGeom prst="rect">
            <a:avLst/>
          </a:prstGeom>
        </p:spPr>
        <p:txBody>
          <a:bodyPr wrap="square">
            <a:spAutoFit/>
          </a:bodyPr>
          <a:lstStyle/>
          <a:p>
            <a:pPr marL="342900" indent="-342900">
              <a:lnSpc>
                <a:spcPts val="2600"/>
              </a:lnSpc>
              <a:spcBef>
                <a:spcPts val="400"/>
              </a:spcBef>
              <a:buFont typeface="Wingdings" panose="05000000000000000000" pitchFamily="2" charset="2"/>
              <a:buChar char="ü"/>
              <a:defRPr/>
            </a:pPr>
            <a:endParaRPr lang="en-US" altLang="zh-TW" sz="2000" dirty="0">
              <a:latin typeface="微軟正黑體" panose="020B0604030504040204" pitchFamily="34" charset="-120"/>
              <a:ea typeface="微軟正黑體" panose="020B0604030504040204" pitchFamily="34" charset="-120"/>
            </a:endParaRPr>
          </a:p>
          <a:p>
            <a:pPr marL="342900" indent="-342900">
              <a:lnSpc>
                <a:spcPts val="2600"/>
              </a:lnSpc>
              <a:spcBef>
                <a:spcPts val="400"/>
              </a:spcBef>
              <a:buFont typeface="Wingdings" panose="05000000000000000000" pitchFamily="2" charset="2"/>
              <a:buChar char="ü"/>
            </a:pPr>
            <a:endParaRPr lang="zh-TW" altLang="en-US" sz="2000" dirty="0">
              <a:latin typeface="微軟正黑體" panose="020B0604030504040204" pitchFamily="34" charset="-120"/>
              <a:ea typeface="微軟正黑體" panose="020B0604030504040204" pitchFamily="34" charset="-120"/>
            </a:endParaRPr>
          </a:p>
        </p:txBody>
      </p:sp>
      <p:sp>
        <p:nvSpPr>
          <p:cNvPr id="15" name="投影片編號版面配置區 3">
            <a:extLst>
              <a:ext uri="{FF2B5EF4-FFF2-40B4-BE49-F238E27FC236}">
                <a16:creationId xmlns:a16="http://schemas.microsoft.com/office/drawing/2014/main" id="{A9D41864-8106-4801-B833-F13929CA9850}"/>
              </a:ext>
            </a:extLst>
          </p:cNvPr>
          <p:cNvSpPr txBox="1">
            <a:spLocks/>
          </p:cNvSpPr>
          <p:nvPr/>
        </p:nvSpPr>
        <p:spPr>
          <a:xfrm>
            <a:off x="11501119" y="6427231"/>
            <a:ext cx="640080" cy="365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lumMod val="60000"/>
                    <a:lumOff val="4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F31EF0B-1EBD-4928-86D0-874D41EDE2DD}" type="slidenum">
              <a:rPr lang="zh-TW" altLang="en-US" sz="1600" smtClean="0">
                <a:solidFill>
                  <a:schemeClr val="tx1"/>
                </a:solidFill>
              </a:rPr>
              <a:pPr/>
              <a:t>9</a:t>
            </a:fld>
            <a:endParaRPr lang="zh-TW" altLang="en-US" sz="1600" dirty="0">
              <a:solidFill>
                <a:schemeClr val="tx1"/>
              </a:solidFill>
            </a:endParaRPr>
          </a:p>
        </p:txBody>
      </p:sp>
      <p:sp>
        <p:nvSpPr>
          <p:cNvPr id="52" name="標題 51">
            <a:extLst>
              <a:ext uri="{FF2B5EF4-FFF2-40B4-BE49-F238E27FC236}">
                <a16:creationId xmlns:a16="http://schemas.microsoft.com/office/drawing/2014/main" id="{E325831E-36A9-BE2D-C1CC-C5BBBB755686}"/>
              </a:ext>
            </a:extLst>
          </p:cNvPr>
          <p:cNvSpPr>
            <a:spLocks noGrp="1"/>
          </p:cNvSpPr>
          <p:nvPr>
            <p:ph type="title"/>
          </p:nvPr>
        </p:nvSpPr>
        <p:spPr>
          <a:xfrm>
            <a:off x="1358391" y="145609"/>
            <a:ext cx="4559895" cy="759833"/>
          </a:xfrm>
        </p:spPr>
        <p:txBody>
          <a:bodyPr>
            <a:normAutofit/>
          </a:bodyPr>
          <a:lstStyle/>
          <a:p>
            <a:r>
              <a:rPr lang="zh-TW" altLang="en-US" sz="4400" b="1" dirty="0">
                <a:solidFill>
                  <a:schemeClr val="accent3">
                    <a:lumMod val="50000"/>
                  </a:schemeClr>
                </a:solidFill>
              </a:rPr>
              <a:t>合理調整三階段</a:t>
            </a:r>
          </a:p>
        </p:txBody>
      </p:sp>
      <p:sp>
        <p:nvSpPr>
          <p:cNvPr id="2" name="圓角矩形 43">
            <a:extLst>
              <a:ext uri="{FF2B5EF4-FFF2-40B4-BE49-F238E27FC236}">
                <a16:creationId xmlns:a16="http://schemas.microsoft.com/office/drawing/2014/main" id="{D5F224AB-43EB-2527-0F03-E5EFFD6C92B5}"/>
              </a:ext>
            </a:extLst>
          </p:cNvPr>
          <p:cNvSpPr/>
          <p:nvPr/>
        </p:nvSpPr>
        <p:spPr>
          <a:xfrm>
            <a:off x="817685" y="1156138"/>
            <a:ext cx="10629900" cy="1513512"/>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6" name="矩形: 圓角 5">
            <a:extLst>
              <a:ext uri="{FF2B5EF4-FFF2-40B4-BE49-F238E27FC236}">
                <a16:creationId xmlns:a16="http://schemas.microsoft.com/office/drawing/2014/main" id="{B4EAD4F0-55DB-1643-8E74-5571C9708023}"/>
              </a:ext>
            </a:extLst>
          </p:cNvPr>
          <p:cNvSpPr/>
          <p:nvPr/>
        </p:nvSpPr>
        <p:spPr>
          <a:xfrm>
            <a:off x="4853542" y="1069752"/>
            <a:ext cx="2484910" cy="1674151"/>
          </a:xfrm>
          <a:prstGeom prst="roundRect">
            <a:avLst/>
          </a:prstGeom>
          <a:solidFill>
            <a:srgbClr val="FFCCCC"/>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pPr algn="ctr"/>
            <a:endParaRPr lang="en-US" altLang="zh-TW" sz="2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algn="ctr"/>
            <a:r>
              <a:rPr lang="en-US"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第</a:t>
            </a:r>
            <a:r>
              <a:rPr lang="zh-TW" altLang="zh-TW" sz="2800" b="1" spc="-120" dirty="0">
                <a:solidFill>
                  <a:srgbClr val="C00000"/>
                </a:solidFill>
                <a:latin typeface="微軟正黑體" panose="020B0604030504040204" pitchFamily="34" charset="-120"/>
                <a:ea typeface="微軟正黑體" panose="020B0604030504040204" pitchFamily="34" charset="-120"/>
              </a:rPr>
              <a:t>一</a:t>
            </a:r>
            <a:r>
              <a:rPr lang="zh-TW" altLang="zh-TW" sz="24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階段</a:t>
            </a:r>
            <a:r>
              <a:rPr lang="en-US"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p>
          <a:p>
            <a:pPr algn="ctr"/>
            <a:endParaRPr lang="zh-TW" altLang="zh-TW" sz="3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algn="ctr"/>
            <a:r>
              <a:rPr lang="zh-TW" altLang="zh-TW" sz="2800" b="1" spc="-120" dirty="0">
                <a:solidFill>
                  <a:srgbClr val="C00000"/>
                </a:solidFill>
                <a:latin typeface="微軟正黑體" panose="020B0604030504040204" pitchFamily="34" charset="-120"/>
                <a:ea typeface="微軟正黑體" panose="020B0604030504040204" pitchFamily="34" charset="-120"/>
              </a:rPr>
              <a:t>定義問題</a:t>
            </a:r>
          </a:p>
          <a:p>
            <a:pPr algn="ctr"/>
            <a:r>
              <a:rPr lang="zh-TW" altLang="zh-TW" sz="2800" b="1" spc="-120" dirty="0">
                <a:solidFill>
                  <a:srgbClr val="C00000"/>
                </a:solidFill>
                <a:latin typeface="微軟正黑體" panose="020B0604030504040204" pitchFamily="34" charset="-120"/>
                <a:ea typeface="微軟正黑體" panose="020B0604030504040204" pitchFamily="34" charset="-120"/>
              </a:rPr>
              <a:t>釐清狀況</a:t>
            </a:r>
          </a:p>
        </p:txBody>
      </p:sp>
      <p:sp>
        <p:nvSpPr>
          <p:cNvPr id="10" name="圓角矩形 43">
            <a:extLst>
              <a:ext uri="{FF2B5EF4-FFF2-40B4-BE49-F238E27FC236}">
                <a16:creationId xmlns:a16="http://schemas.microsoft.com/office/drawing/2014/main" id="{EB3C2BD0-0CFD-E488-4F92-62516E865F02}"/>
              </a:ext>
            </a:extLst>
          </p:cNvPr>
          <p:cNvSpPr/>
          <p:nvPr/>
        </p:nvSpPr>
        <p:spPr>
          <a:xfrm>
            <a:off x="817685" y="2914490"/>
            <a:ext cx="10638692" cy="1552571"/>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11" name="圓角矩形 43">
            <a:extLst>
              <a:ext uri="{FF2B5EF4-FFF2-40B4-BE49-F238E27FC236}">
                <a16:creationId xmlns:a16="http://schemas.microsoft.com/office/drawing/2014/main" id="{5088B1AA-9132-B510-DF0B-3617D0C8628E}"/>
              </a:ext>
            </a:extLst>
          </p:cNvPr>
          <p:cNvSpPr/>
          <p:nvPr/>
        </p:nvSpPr>
        <p:spPr>
          <a:xfrm>
            <a:off x="817686" y="4619470"/>
            <a:ext cx="10638692" cy="1851833"/>
          </a:xfrm>
          <a:prstGeom prst="roundRect">
            <a:avLst>
              <a:gd name="adj" fmla="val 9041"/>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sz="2800" dirty="0">
              <a:solidFill>
                <a:srgbClr val="FF0000"/>
              </a:solidFill>
              <a:latin typeface="Arial" panose="020B0604020202020204" pitchFamily="34" charset="0"/>
              <a:ea typeface="微軟正黑體" panose="020B0604030504040204" pitchFamily="34" charset="-120"/>
              <a:cs typeface="Arial" panose="020B0604020202020204" pitchFamily="34" charset="0"/>
            </a:endParaRPr>
          </a:p>
        </p:txBody>
      </p:sp>
      <p:sp>
        <p:nvSpPr>
          <p:cNvPr id="9" name="矩形: 圓角 8">
            <a:extLst>
              <a:ext uri="{FF2B5EF4-FFF2-40B4-BE49-F238E27FC236}">
                <a16:creationId xmlns:a16="http://schemas.microsoft.com/office/drawing/2014/main" id="{89835005-03FE-0284-2993-BB917F6ED4DD}"/>
              </a:ext>
            </a:extLst>
          </p:cNvPr>
          <p:cNvSpPr/>
          <p:nvPr/>
        </p:nvSpPr>
        <p:spPr>
          <a:xfrm>
            <a:off x="4824688" y="4556082"/>
            <a:ext cx="2484910" cy="1943530"/>
          </a:xfrm>
          <a:prstGeom prst="roundRect">
            <a:avLst/>
          </a:prstGeom>
          <a:solidFill>
            <a:srgbClr val="FFFF99"/>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pPr algn="ctr"/>
            <a:endParaRPr lang="en-US" altLang="zh-TW" sz="16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algn="ctr"/>
            <a:r>
              <a:rPr lang="en-US"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第</a:t>
            </a:r>
            <a:r>
              <a:rPr lang="zh-TW" altLang="en-US" sz="2800" b="1" spc="-120" dirty="0">
                <a:solidFill>
                  <a:srgbClr val="C00000"/>
                </a:solidFill>
                <a:latin typeface="微軟正黑體" panose="020B0604030504040204" pitchFamily="34" charset="-120"/>
                <a:ea typeface="微軟正黑體" panose="020B0604030504040204" pitchFamily="34" charset="-120"/>
              </a:rPr>
              <a:t>三</a:t>
            </a:r>
            <a:r>
              <a:rPr lang="zh-TW" altLang="zh-TW" sz="24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階段</a:t>
            </a:r>
            <a:r>
              <a:rPr lang="en-US"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p>
          <a:p>
            <a:pPr algn="ctr"/>
            <a:endParaRPr lang="zh-TW" altLang="zh-TW" sz="3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algn="ctr"/>
            <a:r>
              <a:rPr lang="zh-TW" altLang="en-US" sz="2800" b="1" spc="-120" dirty="0">
                <a:solidFill>
                  <a:srgbClr val="C00000"/>
                </a:solidFill>
                <a:latin typeface="微軟正黑體" panose="020B0604030504040204" pitchFamily="34" charset="-120"/>
                <a:ea typeface="微軟正黑體" panose="020B0604030504040204" pitchFamily="34" charset="-120"/>
              </a:rPr>
              <a:t>合理調整</a:t>
            </a:r>
            <a:endParaRPr lang="en-US" altLang="zh-TW" sz="2800" b="1" spc="-120" dirty="0">
              <a:solidFill>
                <a:srgbClr val="C00000"/>
              </a:solidFill>
              <a:latin typeface="微軟正黑體" panose="020B0604030504040204" pitchFamily="34" charset="-120"/>
              <a:ea typeface="微軟正黑體" panose="020B0604030504040204" pitchFamily="34" charset="-120"/>
            </a:endParaRPr>
          </a:p>
          <a:p>
            <a:pPr algn="ctr"/>
            <a:r>
              <a:rPr lang="zh-TW" altLang="en-US" sz="2800" b="1" spc="-120" dirty="0">
                <a:solidFill>
                  <a:srgbClr val="C00000"/>
                </a:solidFill>
                <a:latin typeface="微軟正黑體" panose="020B0604030504040204" pitchFamily="34" charset="-120"/>
                <a:ea typeface="微軟正黑體" panose="020B0604030504040204" pitchFamily="34" charset="-120"/>
              </a:rPr>
              <a:t>觀察改善</a:t>
            </a:r>
            <a:endParaRPr lang="en-US" altLang="zh-TW" sz="2800" b="1" spc="-120" dirty="0">
              <a:solidFill>
                <a:srgbClr val="C00000"/>
              </a:solidFill>
              <a:latin typeface="微軟正黑體" panose="020B0604030504040204" pitchFamily="34" charset="-120"/>
              <a:ea typeface="微軟正黑體" panose="020B0604030504040204" pitchFamily="34" charset="-120"/>
            </a:endParaRPr>
          </a:p>
          <a:p>
            <a:pPr algn="ctr"/>
            <a:endParaRPr lang="zh-TW"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8" name="矩形: 圓角 7">
            <a:extLst>
              <a:ext uri="{FF2B5EF4-FFF2-40B4-BE49-F238E27FC236}">
                <a16:creationId xmlns:a16="http://schemas.microsoft.com/office/drawing/2014/main" id="{B6EC683B-9252-B8A5-2579-A6CB38076515}"/>
              </a:ext>
            </a:extLst>
          </p:cNvPr>
          <p:cNvSpPr/>
          <p:nvPr/>
        </p:nvSpPr>
        <p:spPr>
          <a:xfrm>
            <a:off x="4853542" y="2824395"/>
            <a:ext cx="2484910" cy="1674151"/>
          </a:xfrm>
          <a:prstGeom prst="roundRect">
            <a:avLst/>
          </a:prstGeom>
          <a:solidFill>
            <a:srgbClr val="FFCC99"/>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pPr algn="ctr"/>
            <a:endParaRPr lang="en-US" altLang="zh-TW" sz="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algn="ctr"/>
            <a:r>
              <a:rPr lang="en-US"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第</a:t>
            </a:r>
            <a:r>
              <a:rPr lang="zh-TW" altLang="en-US" sz="2800" b="1" spc="-120" dirty="0">
                <a:solidFill>
                  <a:srgbClr val="C00000"/>
                </a:solidFill>
                <a:latin typeface="微軟正黑體" panose="020B0604030504040204" pitchFamily="34" charset="-120"/>
                <a:ea typeface="微軟正黑體" panose="020B0604030504040204" pitchFamily="34" charset="-120"/>
              </a:rPr>
              <a:t>二</a:t>
            </a:r>
            <a:r>
              <a:rPr lang="zh-TW" altLang="zh-TW" sz="24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階段</a:t>
            </a:r>
            <a:r>
              <a:rPr lang="en-US"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rPr>
              <a:t>】</a:t>
            </a:r>
          </a:p>
          <a:p>
            <a:pPr algn="ctr"/>
            <a:endParaRPr lang="zh-TW" altLang="zh-TW" sz="3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p>
            <a:pPr algn="ctr"/>
            <a:r>
              <a:rPr lang="zh-TW" altLang="en-US" sz="2800" b="1" spc="-120" dirty="0">
                <a:solidFill>
                  <a:srgbClr val="C00000"/>
                </a:solidFill>
                <a:latin typeface="微軟正黑體" panose="020B0604030504040204" pitchFamily="34" charset="-120"/>
                <a:ea typeface="微軟正黑體" panose="020B0604030504040204" pitchFamily="34" charset="-120"/>
              </a:rPr>
              <a:t>評估需求</a:t>
            </a:r>
            <a:endParaRPr lang="en-US" altLang="zh-TW" sz="2800" b="1" spc="-120" dirty="0">
              <a:solidFill>
                <a:srgbClr val="C00000"/>
              </a:solidFill>
              <a:latin typeface="微軟正黑體" panose="020B0604030504040204" pitchFamily="34" charset="-120"/>
              <a:ea typeface="微軟正黑體" panose="020B0604030504040204" pitchFamily="34" charset="-120"/>
            </a:endParaRPr>
          </a:p>
          <a:p>
            <a:pPr algn="ctr"/>
            <a:r>
              <a:rPr lang="zh-TW" altLang="en-US" sz="2800" b="1" spc="-120" dirty="0">
                <a:solidFill>
                  <a:srgbClr val="C00000"/>
                </a:solidFill>
                <a:latin typeface="微軟正黑體" panose="020B0604030504040204" pitchFamily="34" charset="-120"/>
                <a:ea typeface="微軟正黑體" panose="020B0604030504040204" pitchFamily="34" charset="-120"/>
              </a:rPr>
              <a:t>制定對策</a:t>
            </a:r>
            <a:endParaRPr lang="en-US" altLang="zh-TW" sz="2800" b="1" spc="-120" dirty="0">
              <a:solidFill>
                <a:srgbClr val="C00000"/>
              </a:solidFill>
              <a:latin typeface="微軟正黑體" panose="020B0604030504040204" pitchFamily="34" charset="-120"/>
              <a:ea typeface="微軟正黑體" panose="020B0604030504040204" pitchFamily="34" charset="-120"/>
            </a:endParaRPr>
          </a:p>
          <a:p>
            <a:pPr algn="ctr"/>
            <a:endParaRPr lang="zh-TW" altLang="zh-TW" sz="2800" kern="100" dirty="0">
              <a:solidFill>
                <a:srgbClr val="000000"/>
              </a:solidFill>
              <a:effectLst/>
              <a:latin typeface="微軟正黑體" panose="020B0604030504040204" pitchFamily="34" charset="-120"/>
              <a:ea typeface="微軟正黑體" panose="020B0604030504040204" pitchFamily="34" charset="-120"/>
              <a:cs typeface="Times New Roman" panose="02020603050405020304" pitchFamily="18" charset="0"/>
            </a:endParaRPr>
          </a:p>
        </p:txBody>
      </p:sp>
      <p:pic>
        <p:nvPicPr>
          <p:cNvPr id="1032" name="Picture 8" descr="Right arrow">
            <a:extLst>
              <a:ext uri="{FF2B5EF4-FFF2-40B4-BE49-F238E27FC236}">
                <a16:creationId xmlns:a16="http://schemas.microsoft.com/office/drawing/2014/main" id="{1D090B6D-F249-09FC-69E3-D337F4B57A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835424" y="2559821"/>
            <a:ext cx="521146" cy="521146"/>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Right arrow">
            <a:extLst>
              <a:ext uri="{FF2B5EF4-FFF2-40B4-BE49-F238E27FC236}">
                <a16:creationId xmlns:a16="http://schemas.microsoft.com/office/drawing/2014/main" id="{5126FCB9-E916-36FD-7FC3-A99930D35D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851069" y="4422625"/>
            <a:ext cx="521146" cy="521146"/>
          </a:xfrm>
          <a:prstGeom prst="rect">
            <a:avLst/>
          </a:prstGeom>
          <a:noFill/>
          <a:extLst>
            <a:ext uri="{909E8E84-426E-40DD-AFC4-6F175D3DCCD1}">
              <a14:hiddenFill xmlns:a14="http://schemas.microsoft.com/office/drawing/2010/main">
                <a:solidFill>
                  <a:srgbClr val="FFFFFF"/>
                </a:solidFill>
              </a14:hiddenFill>
            </a:ext>
          </a:extLst>
        </p:spPr>
      </p:pic>
      <p:sp>
        <p:nvSpPr>
          <p:cNvPr id="24" name="矩形: 圓角 23">
            <a:extLst>
              <a:ext uri="{FF2B5EF4-FFF2-40B4-BE49-F238E27FC236}">
                <a16:creationId xmlns:a16="http://schemas.microsoft.com/office/drawing/2014/main" id="{7201F33C-AAB7-AD39-273D-14442D5C3973}"/>
              </a:ext>
            </a:extLst>
          </p:cNvPr>
          <p:cNvSpPr/>
          <p:nvPr/>
        </p:nvSpPr>
        <p:spPr>
          <a:xfrm>
            <a:off x="155101" y="1078512"/>
            <a:ext cx="580521" cy="5285805"/>
          </a:xfrm>
          <a:prstGeom prst="roundRect">
            <a:avLst/>
          </a:prstGeom>
          <a:solidFill>
            <a:schemeClr val="accent3">
              <a:lumMod val="40000"/>
              <a:lumOff val="60000"/>
            </a:schemeClr>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vert="eaVert"/>
          <a:lstStyle/>
          <a:p>
            <a:pPr algn="ctr"/>
            <a:endParaRPr lang="zh-TW" altLang="en-US" sz="3200" b="1" dirty="0">
              <a:solidFill>
                <a:schemeClr val="tx1">
                  <a:lumMod val="50000"/>
                </a:schemeClr>
              </a:solidFill>
              <a:latin typeface="微軟正黑體" panose="020B0604030504040204" pitchFamily="34" charset="-120"/>
              <a:ea typeface="微軟正黑體" panose="020B0604030504040204" pitchFamily="34" charset="-120"/>
            </a:endParaRPr>
          </a:p>
        </p:txBody>
      </p:sp>
      <p:sp>
        <p:nvSpPr>
          <p:cNvPr id="25" name="矩形: 圓角 24">
            <a:extLst>
              <a:ext uri="{FF2B5EF4-FFF2-40B4-BE49-F238E27FC236}">
                <a16:creationId xmlns:a16="http://schemas.microsoft.com/office/drawing/2014/main" id="{4A0A5E45-EF65-5587-83C4-FEBF511F78A3}"/>
              </a:ext>
            </a:extLst>
          </p:cNvPr>
          <p:cNvSpPr/>
          <p:nvPr/>
        </p:nvSpPr>
        <p:spPr>
          <a:xfrm>
            <a:off x="11466179" y="1038600"/>
            <a:ext cx="615553" cy="5285805"/>
          </a:xfrm>
          <a:prstGeom prst="roundRect">
            <a:avLst/>
          </a:prstGeom>
          <a:solidFill>
            <a:schemeClr val="accent3">
              <a:lumMod val="40000"/>
              <a:lumOff val="60000"/>
            </a:schemeClr>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vert="eaVert"/>
          <a:lstStyle/>
          <a:p>
            <a:pPr algn="ctr"/>
            <a:endParaRPr lang="zh-TW" altLang="en-US" sz="3200" b="1" dirty="0">
              <a:solidFill>
                <a:schemeClr val="tx1">
                  <a:lumMod val="50000"/>
                </a:schemeClr>
              </a:solidFill>
              <a:latin typeface="微軟正黑體" panose="020B0604030504040204" pitchFamily="34" charset="-120"/>
              <a:ea typeface="微軟正黑體" panose="020B0604030504040204" pitchFamily="34" charset="-120"/>
            </a:endParaRPr>
          </a:p>
        </p:txBody>
      </p:sp>
      <p:sp>
        <p:nvSpPr>
          <p:cNvPr id="27" name="文字方塊 26">
            <a:extLst>
              <a:ext uri="{FF2B5EF4-FFF2-40B4-BE49-F238E27FC236}">
                <a16:creationId xmlns:a16="http://schemas.microsoft.com/office/drawing/2014/main" id="{2FBF8725-F695-FFDC-2BB0-944F5E788C46}"/>
              </a:ext>
            </a:extLst>
          </p:cNvPr>
          <p:cNvSpPr txBox="1"/>
          <p:nvPr/>
        </p:nvSpPr>
        <p:spPr>
          <a:xfrm>
            <a:off x="153882" y="1192863"/>
            <a:ext cx="646331" cy="4282156"/>
          </a:xfrm>
          <a:prstGeom prst="rect">
            <a:avLst/>
          </a:prstGeom>
          <a:noFill/>
        </p:spPr>
        <p:txBody>
          <a:bodyPr vert="eaVert" wrap="square">
            <a:spAutoFit/>
          </a:bodyPr>
          <a:lstStyle/>
          <a:p>
            <a:r>
              <a:rPr lang="zh-TW" altLang="en-US" sz="3000" b="1" smtClean="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權利方</a:t>
            </a:r>
            <a:r>
              <a:rPr lang="zh-TW" altLang="en-US" sz="3000" b="1"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（身心障礙者）</a:t>
            </a:r>
            <a:endParaRPr lang="zh-TW" altLang="en-US" sz="3000" b="1" dirty="0">
              <a:solidFill>
                <a:schemeClr val="tx1">
                  <a:lumMod val="50000"/>
                </a:schemeClr>
              </a:solidFill>
              <a:latin typeface="微軟正黑體" panose="020B0604030504040204" pitchFamily="34" charset="-120"/>
              <a:ea typeface="微軟正黑體" panose="020B0604030504040204" pitchFamily="34" charset="-120"/>
            </a:endParaRPr>
          </a:p>
        </p:txBody>
      </p:sp>
      <p:sp>
        <p:nvSpPr>
          <p:cNvPr id="29" name="文字方塊 28">
            <a:extLst>
              <a:ext uri="{FF2B5EF4-FFF2-40B4-BE49-F238E27FC236}">
                <a16:creationId xmlns:a16="http://schemas.microsoft.com/office/drawing/2014/main" id="{D4D1DD90-736C-DB53-38DB-A0CA66D951A0}"/>
              </a:ext>
            </a:extLst>
          </p:cNvPr>
          <p:cNvSpPr txBox="1"/>
          <p:nvPr/>
        </p:nvSpPr>
        <p:spPr>
          <a:xfrm>
            <a:off x="11494868" y="1156138"/>
            <a:ext cx="646331" cy="5693866"/>
          </a:xfrm>
          <a:prstGeom prst="rect">
            <a:avLst/>
          </a:prstGeom>
          <a:noFill/>
        </p:spPr>
        <p:txBody>
          <a:bodyPr vert="eaVert" wrap="square">
            <a:spAutoFit/>
          </a:bodyPr>
          <a:lstStyle/>
          <a:p>
            <a:r>
              <a:rPr lang="zh-TW" altLang="en-US" sz="3000" b="1" dirty="0">
                <a:solidFill>
                  <a:schemeClr val="tx1">
                    <a:lumMod val="50000"/>
                  </a:schemeClr>
                </a:solidFill>
                <a:latin typeface="Arial" panose="020B0604020202020204" pitchFamily="34" charset="0"/>
                <a:ea typeface="微軟正黑體" panose="020B0604030504040204" pitchFamily="34" charset="-120"/>
                <a:cs typeface="Arial" panose="020B0604020202020204" pitchFamily="34" charset="0"/>
              </a:rPr>
              <a:t>義務方（職訓、技檢、就服）</a:t>
            </a:r>
            <a:endParaRPr lang="zh-TW" altLang="en-US" sz="3000" b="1" dirty="0">
              <a:solidFill>
                <a:schemeClr val="tx1">
                  <a:lumMod val="50000"/>
                </a:schemeClr>
              </a:solidFill>
              <a:latin typeface="微軟正黑體" panose="020B0604030504040204" pitchFamily="34" charset="-120"/>
              <a:ea typeface="微軟正黑體" panose="020B0604030504040204" pitchFamily="34" charset="-120"/>
            </a:endParaRPr>
          </a:p>
        </p:txBody>
      </p:sp>
      <p:sp>
        <p:nvSpPr>
          <p:cNvPr id="31" name="文字方塊 30">
            <a:extLst>
              <a:ext uri="{FF2B5EF4-FFF2-40B4-BE49-F238E27FC236}">
                <a16:creationId xmlns:a16="http://schemas.microsoft.com/office/drawing/2014/main" id="{20CB15AF-7983-03E4-A655-6FD9B89BFF6E}"/>
              </a:ext>
            </a:extLst>
          </p:cNvPr>
          <p:cNvSpPr txBox="1"/>
          <p:nvPr/>
        </p:nvSpPr>
        <p:spPr>
          <a:xfrm>
            <a:off x="1524501" y="1234483"/>
            <a:ext cx="3520903" cy="1446550"/>
          </a:xfrm>
          <a:prstGeom prst="rect">
            <a:avLst/>
          </a:prstGeom>
          <a:noFill/>
        </p:spPr>
        <p:txBody>
          <a:bodyPr wrap="square">
            <a:spAutoFit/>
          </a:bodyPr>
          <a:lstStyle/>
          <a:p>
            <a:r>
              <a:rPr lang="zh-TW" altLang="en-US"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步驟１：</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表達困難、提出合理調整的需求與建議方法，並要求立即回應。</a:t>
            </a:r>
            <a:endParaRPr lang="zh-TW" altLang="en-US" sz="2200" dirty="0">
              <a:latin typeface="微軟正黑體" panose="020B0604030504040204" pitchFamily="34" charset="-120"/>
              <a:ea typeface="微軟正黑體" panose="020B0604030504040204" pitchFamily="34" charset="-120"/>
            </a:endParaRPr>
          </a:p>
        </p:txBody>
      </p:sp>
      <p:sp>
        <p:nvSpPr>
          <p:cNvPr id="33" name="文字方塊 32">
            <a:extLst>
              <a:ext uri="{FF2B5EF4-FFF2-40B4-BE49-F238E27FC236}">
                <a16:creationId xmlns:a16="http://schemas.microsoft.com/office/drawing/2014/main" id="{F0F719C3-2074-655D-69B4-800FA43270AF}"/>
              </a:ext>
            </a:extLst>
          </p:cNvPr>
          <p:cNvSpPr txBox="1"/>
          <p:nvPr/>
        </p:nvSpPr>
        <p:spPr>
          <a:xfrm>
            <a:off x="1514124" y="2998139"/>
            <a:ext cx="3260007" cy="1107996"/>
          </a:xfrm>
          <a:prstGeom prst="rect">
            <a:avLst/>
          </a:prstGeom>
          <a:noFill/>
        </p:spPr>
        <p:txBody>
          <a:bodyPr wrap="square">
            <a:spAutoFit/>
          </a:bodyPr>
          <a:lstStyle/>
          <a:p>
            <a:r>
              <a:rPr lang="zh-TW" altLang="en-US"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步驟２：</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善用各種資訊與資源，共同討論調整方法。</a:t>
            </a:r>
            <a:endParaRPr lang="zh-TW" altLang="en-US" sz="2200" dirty="0">
              <a:latin typeface="微軟正黑體" panose="020B0604030504040204" pitchFamily="34" charset="-120"/>
              <a:ea typeface="微軟正黑體" panose="020B0604030504040204" pitchFamily="34" charset="-120"/>
            </a:endParaRPr>
          </a:p>
        </p:txBody>
      </p:sp>
      <p:sp>
        <p:nvSpPr>
          <p:cNvPr id="35" name="文字方塊 34">
            <a:extLst>
              <a:ext uri="{FF2B5EF4-FFF2-40B4-BE49-F238E27FC236}">
                <a16:creationId xmlns:a16="http://schemas.microsoft.com/office/drawing/2014/main" id="{02559F8C-4D7A-9795-5DB4-8A93E8EC82FE}"/>
              </a:ext>
            </a:extLst>
          </p:cNvPr>
          <p:cNvSpPr txBox="1"/>
          <p:nvPr/>
        </p:nvSpPr>
        <p:spPr>
          <a:xfrm>
            <a:off x="1492402" y="5021965"/>
            <a:ext cx="2719114" cy="1107996"/>
          </a:xfrm>
          <a:prstGeom prst="rect">
            <a:avLst/>
          </a:prstGeom>
          <a:noFill/>
        </p:spPr>
        <p:txBody>
          <a:bodyPr wrap="square">
            <a:spAutoFit/>
          </a:bodyPr>
          <a:lstStyle/>
          <a:p>
            <a:r>
              <a:rPr lang="zh-TW" altLang="en-US"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步驟３：</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試用合理調整措施、回饋與修正。</a:t>
            </a:r>
            <a:endParaRPr lang="zh-TW" altLang="en-US" sz="2200" dirty="0">
              <a:latin typeface="微軟正黑體" panose="020B0604030504040204" pitchFamily="34" charset="-120"/>
              <a:ea typeface="微軟正黑體" panose="020B0604030504040204" pitchFamily="34" charset="-120"/>
            </a:endParaRPr>
          </a:p>
        </p:txBody>
      </p:sp>
      <p:sp>
        <p:nvSpPr>
          <p:cNvPr id="37" name="文字方塊 36">
            <a:extLst>
              <a:ext uri="{FF2B5EF4-FFF2-40B4-BE49-F238E27FC236}">
                <a16:creationId xmlns:a16="http://schemas.microsoft.com/office/drawing/2014/main" id="{4E8DBFBA-8F2A-31CE-93FC-26FBDBD5E249}"/>
              </a:ext>
            </a:extLst>
          </p:cNvPr>
          <p:cNvSpPr txBox="1"/>
          <p:nvPr/>
        </p:nvSpPr>
        <p:spPr>
          <a:xfrm>
            <a:off x="7775278" y="1176293"/>
            <a:ext cx="3392367" cy="769441"/>
          </a:xfrm>
          <a:prstGeom prst="rect">
            <a:avLst/>
          </a:prstGeom>
          <a:noFill/>
        </p:spPr>
        <p:txBody>
          <a:bodyPr wrap="square">
            <a:spAutoFit/>
          </a:bodyPr>
          <a:lstStyle/>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步驟１：</a:t>
            </a:r>
            <a:endParaRPr lang="en-US" altLang="zh-TW" sz="2200" dirty="0">
              <a:solidFill>
                <a:srgbClr val="000000"/>
              </a:solidFill>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和當事人對話，釐清困難。</a:t>
            </a:r>
            <a:endParaRPr lang="zh-TW" altLang="en-US" sz="2200" dirty="0">
              <a:latin typeface="微軟正黑體" panose="020B0604030504040204" pitchFamily="34" charset="-120"/>
              <a:ea typeface="微軟正黑體" panose="020B0604030504040204" pitchFamily="34" charset="-120"/>
            </a:endParaRPr>
          </a:p>
        </p:txBody>
      </p:sp>
      <p:sp>
        <p:nvSpPr>
          <p:cNvPr id="39" name="文字方塊 38">
            <a:extLst>
              <a:ext uri="{FF2B5EF4-FFF2-40B4-BE49-F238E27FC236}">
                <a16:creationId xmlns:a16="http://schemas.microsoft.com/office/drawing/2014/main" id="{1C16BFBF-D551-811B-9BEF-3E2CAAC8B895}"/>
              </a:ext>
            </a:extLst>
          </p:cNvPr>
          <p:cNvSpPr txBox="1"/>
          <p:nvPr/>
        </p:nvSpPr>
        <p:spPr>
          <a:xfrm>
            <a:off x="7775278" y="1903352"/>
            <a:ext cx="3392368" cy="769441"/>
          </a:xfrm>
          <a:prstGeom prst="rect">
            <a:avLst/>
          </a:prstGeom>
          <a:noFill/>
        </p:spPr>
        <p:txBody>
          <a:bodyPr wrap="square">
            <a:spAutoFit/>
          </a:bodyPr>
          <a:lstStyle/>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步驟２：</a:t>
            </a:r>
            <a:endParaRPr lang="en-US" altLang="zh-TW" sz="2200" dirty="0">
              <a:solidFill>
                <a:srgbClr val="000000"/>
              </a:solidFill>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尊重隱私、蒐集必要資訊。</a:t>
            </a:r>
            <a:endParaRPr lang="zh-TW" altLang="en-US" sz="2200" dirty="0">
              <a:latin typeface="微軟正黑體" panose="020B0604030504040204" pitchFamily="34" charset="-120"/>
              <a:ea typeface="微軟正黑體" panose="020B0604030504040204" pitchFamily="34" charset="-120"/>
            </a:endParaRPr>
          </a:p>
        </p:txBody>
      </p:sp>
      <p:sp>
        <p:nvSpPr>
          <p:cNvPr id="41" name="文字方塊 40">
            <a:extLst>
              <a:ext uri="{FF2B5EF4-FFF2-40B4-BE49-F238E27FC236}">
                <a16:creationId xmlns:a16="http://schemas.microsoft.com/office/drawing/2014/main" id="{678CA2C8-3D63-609A-81B1-E01A13F3246D}"/>
              </a:ext>
            </a:extLst>
          </p:cNvPr>
          <p:cNvSpPr txBox="1"/>
          <p:nvPr/>
        </p:nvSpPr>
        <p:spPr>
          <a:xfrm>
            <a:off x="7790645" y="2949221"/>
            <a:ext cx="3419262" cy="769441"/>
          </a:xfrm>
          <a:prstGeom prst="rect">
            <a:avLst/>
          </a:prstGeom>
          <a:noFill/>
        </p:spPr>
        <p:txBody>
          <a:bodyPr wrap="square">
            <a:spAutoFit/>
          </a:bodyPr>
          <a:lstStyle/>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步驟３：</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主動尋求相關資訊與資源。</a:t>
            </a:r>
            <a:endParaRPr lang="zh-TW" altLang="en-US" sz="2200" dirty="0">
              <a:latin typeface="微軟正黑體" panose="020B0604030504040204" pitchFamily="34" charset="-120"/>
              <a:ea typeface="微軟正黑體" panose="020B0604030504040204" pitchFamily="34" charset="-120"/>
            </a:endParaRPr>
          </a:p>
        </p:txBody>
      </p:sp>
      <p:sp>
        <p:nvSpPr>
          <p:cNvPr id="43" name="文字方塊 42">
            <a:extLst>
              <a:ext uri="{FF2B5EF4-FFF2-40B4-BE49-F238E27FC236}">
                <a16:creationId xmlns:a16="http://schemas.microsoft.com/office/drawing/2014/main" id="{0C6D7956-C56D-475C-B4AC-B1B11AF34A05}"/>
              </a:ext>
            </a:extLst>
          </p:cNvPr>
          <p:cNvSpPr txBox="1"/>
          <p:nvPr/>
        </p:nvSpPr>
        <p:spPr>
          <a:xfrm>
            <a:off x="7780152" y="3670073"/>
            <a:ext cx="3471484" cy="769441"/>
          </a:xfrm>
          <a:prstGeom prst="rect">
            <a:avLst/>
          </a:prstGeom>
          <a:noFill/>
        </p:spPr>
        <p:txBody>
          <a:bodyPr wrap="square">
            <a:spAutoFit/>
          </a:bodyPr>
          <a:lstStyle/>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步驟４：</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先提供暫時性的替代措施。</a:t>
            </a:r>
            <a:endParaRPr lang="zh-TW" altLang="en-US" sz="2200" dirty="0">
              <a:latin typeface="微軟正黑體" panose="020B0604030504040204" pitchFamily="34" charset="-120"/>
              <a:ea typeface="微軟正黑體" panose="020B0604030504040204" pitchFamily="34" charset="-120"/>
            </a:endParaRPr>
          </a:p>
        </p:txBody>
      </p:sp>
      <p:sp>
        <p:nvSpPr>
          <p:cNvPr id="45" name="文字方塊 44">
            <a:extLst>
              <a:ext uri="{FF2B5EF4-FFF2-40B4-BE49-F238E27FC236}">
                <a16:creationId xmlns:a16="http://schemas.microsoft.com/office/drawing/2014/main" id="{38BE8EAB-0A56-D8F9-07A6-B13379D3142C}"/>
              </a:ext>
            </a:extLst>
          </p:cNvPr>
          <p:cNvSpPr txBox="1"/>
          <p:nvPr/>
        </p:nvSpPr>
        <p:spPr>
          <a:xfrm>
            <a:off x="7790645" y="4636717"/>
            <a:ext cx="3532759" cy="1107996"/>
          </a:xfrm>
          <a:prstGeom prst="rect">
            <a:avLst/>
          </a:prstGeom>
          <a:noFill/>
        </p:spPr>
        <p:txBody>
          <a:bodyPr wrap="square">
            <a:spAutoFit/>
          </a:bodyPr>
          <a:lstStyle/>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步驟５：</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執行合理調整，讓其他關係人（如同事）了解狀況。</a:t>
            </a:r>
            <a:endParaRPr lang="zh-TW" altLang="en-US" sz="2200" dirty="0">
              <a:latin typeface="微軟正黑體" panose="020B0604030504040204" pitchFamily="34" charset="-120"/>
              <a:ea typeface="微軟正黑體" panose="020B0604030504040204" pitchFamily="34" charset="-120"/>
            </a:endParaRPr>
          </a:p>
        </p:txBody>
      </p:sp>
      <p:sp>
        <p:nvSpPr>
          <p:cNvPr id="47" name="文字方塊 46">
            <a:extLst>
              <a:ext uri="{FF2B5EF4-FFF2-40B4-BE49-F238E27FC236}">
                <a16:creationId xmlns:a16="http://schemas.microsoft.com/office/drawing/2014/main" id="{4479FDDB-DAE7-E643-9AD5-7E19CE068015}"/>
              </a:ext>
            </a:extLst>
          </p:cNvPr>
          <p:cNvSpPr txBox="1"/>
          <p:nvPr/>
        </p:nvSpPr>
        <p:spPr>
          <a:xfrm>
            <a:off x="7790645" y="5701862"/>
            <a:ext cx="3644505" cy="769441"/>
          </a:xfrm>
          <a:prstGeom prst="rect">
            <a:avLst/>
          </a:prstGeom>
          <a:noFill/>
        </p:spPr>
        <p:txBody>
          <a:bodyPr wrap="square">
            <a:spAutoFit/>
          </a:bodyPr>
          <a:lstStyle/>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步驟６：</a:t>
            </a:r>
            <a:endParaRPr lang="en-US"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endParaRPr>
          </a:p>
          <a:p>
            <a:r>
              <a:rPr lang="zh-TW" altLang="zh-TW" sz="2200" dirty="0">
                <a:solidFill>
                  <a:srgbClr val="000000"/>
                </a:solidFill>
                <a:effectLst/>
                <a:latin typeface="微軟正黑體" panose="020B0604030504040204" pitchFamily="34" charset="-120"/>
                <a:ea typeface="微軟正黑體" panose="020B0604030504040204" pitchFamily="34" charset="-120"/>
                <a:cs typeface="Courier New" panose="02070309020205020404" pitchFamily="49" charset="0"/>
              </a:rPr>
              <a:t>定期紀錄與追蹤調整後成效。</a:t>
            </a:r>
            <a:endParaRPr lang="zh-TW" altLang="en-US" sz="2200" dirty="0">
              <a:latin typeface="微軟正黑體" panose="020B0604030504040204" pitchFamily="34" charset="-120"/>
              <a:ea typeface="微軟正黑體" panose="020B0604030504040204" pitchFamily="34" charset="-120"/>
            </a:endParaRPr>
          </a:p>
        </p:txBody>
      </p:sp>
      <p:pic>
        <p:nvPicPr>
          <p:cNvPr id="58" name="Picture 28" descr="Play ">
            <a:extLst>
              <a:ext uri="{FF2B5EF4-FFF2-40B4-BE49-F238E27FC236}">
                <a16:creationId xmlns:a16="http://schemas.microsoft.com/office/drawing/2014/main" id="{E2A1E1E1-F798-E27D-66F3-8EEF06BC2B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4940" y="1237703"/>
            <a:ext cx="380285" cy="380285"/>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28" descr="Play ">
            <a:extLst>
              <a:ext uri="{FF2B5EF4-FFF2-40B4-BE49-F238E27FC236}">
                <a16:creationId xmlns:a16="http://schemas.microsoft.com/office/drawing/2014/main" id="{D0206E54-5BE2-6D6E-F842-A52531833F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0158" y="1926178"/>
            <a:ext cx="380285" cy="380285"/>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28" descr="Play ">
            <a:extLst>
              <a:ext uri="{FF2B5EF4-FFF2-40B4-BE49-F238E27FC236}">
                <a16:creationId xmlns:a16="http://schemas.microsoft.com/office/drawing/2014/main" id="{806E9E04-1C28-2203-A89E-5A10DAF14E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0158" y="3000287"/>
            <a:ext cx="380285" cy="380285"/>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28" descr="Play ">
            <a:extLst>
              <a:ext uri="{FF2B5EF4-FFF2-40B4-BE49-F238E27FC236}">
                <a16:creationId xmlns:a16="http://schemas.microsoft.com/office/drawing/2014/main" id="{1F5DF7F3-94FF-D0A4-62E3-DA76CDD67E2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0159" y="3690775"/>
            <a:ext cx="380285" cy="380285"/>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28" descr="Play ">
            <a:extLst>
              <a:ext uri="{FF2B5EF4-FFF2-40B4-BE49-F238E27FC236}">
                <a16:creationId xmlns:a16="http://schemas.microsoft.com/office/drawing/2014/main" id="{B070A5EA-524B-D3F4-948A-EC977EA075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5551" y="4671709"/>
            <a:ext cx="380285" cy="380285"/>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28" descr="Play ">
            <a:extLst>
              <a:ext uri="{FF2B5EF4-FFF2-40B4-BE49-F238E27FC236}">
                <a16:creationId xmlns:a16="http://schemas.microsoft.com/office/drawing/2014/main" id="{16C231A9-4269-47D9-4FA1-F6C80E1EE5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3388" y="5674191"/>
            <a:ext cx="380285" cy="38028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ultimedia">
            <a:extLst>
              <a:ext uri="{FF2B5EF4-FFF2-40B4-BE49-F238E27FC236}">
                <a16:creationId xmlns:a16="http://schemas.microsoft.com/office/drawing/2014/main" id="{08256033-1B84-7312-3E6F-04D0264E590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4577" y="1291961"/>
            <a:ext cx="392705" cy="392705"/>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2" descr="Multimedia">
            <a:extLst>
              <a:ext uri="{FF2B5EF4-FFF2-40B4-BE49-F238E27FC236}">
                <a16:creationId xmlns:a16="http://schemas.microsoft.com/office/drawing/2014/main" id="{EE59D4FE-D681-6622-7F7C-BDCF986BEA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9696" y="3046183"/>
            <a:ext cx="410349" cy="410349"/>
          </a:xfrm>
          <a:prstGeom prst="rect">
            <a:avLst/>
          </a:prstGeom>
          <a:noFill/>
          <a:extLst>
            <a:ext uri="{909E8E84-426E-40DD-AFC4-6F175D3DCCD1}">
              <a14:hiddenFill xmlns:a14="http://schemas.microsoft.com/office/drawing/2010/main">
                <a:solidFill>
                  <a:srgbClr val="FFFFFF"/>
                </a:solidFill>
              </a14:hiddenFill>
            </a:ext>
          </a:extLst>
        </p:spPr>
      </p:pic>
      <p:sp>
        <p:nvSpPr>
          <p:cNvPr id="1031" name="文字方塊 1030">
            <a:extLst>
              <a:ext uri="{FF2B5EF4-FFF2-40B4-BE49-F238E27FC236}">
                <a16:creationId xmlns:a16="http://schemas.microsoft.com/office/drawing/2014/main" id="{2E7F861F-2547-2072-52C2-438A57EA613C}"/>
              </a:ext>
            </a:extLst>
          </p:cNvPr>
          <p:cNvSpPr txBox="1"/>
          <p:nvPr/>
        </p:nvSpPr>
        <p:spPr>
          <a:xfrm>
            <a:off x="5865802" y="104904"/>
            <a:ext cx="5209351" cy="769441"/>
          </a:xfrm>
          <a:prstGeom prst="rect">
            <a:avLst/>
          </a:prstGeom>
          <a:noFill/>
        </p:spPr>
        <p:txBody>
          <a:bodyPr wrap="square">
            <a:spAutoFit/>
          </a:bodyPr>
          <a:lstStyle/>
          <a:p>
            <a:pPr algn="r"/>
            <a:r>
              <a:rPr lang="zh-TW" altLang="en-US" sz="2200" b="1" dirty="0">
                <a:solidFill>
                  <a:schemeClr val="accent4">
                    <a:lumMod val="50000"/>
                  </a:schemeClr>
                </a:solidFill>
                <a:latin typeface="微軟正黑體" panose="020B0604030504040204" pitchFamily="34" charset="-120"/>
                <a:ea typeface="微軟正黑體" panose="020B0604030504040204" pitchFamily="34" charset="-120"/>
                <a:cs typeface="Arial" panose="020B0604020202020204" pitchFamily="34" charset="0"/>
              </a:rPr>
              <a:t>三階段中，雙方都有各自要努力的步驟，</a:t>
            </a:r>
            <a:endParaRPr lang="en-US" altLang="zh-TW" sz="2200" b="1" dirty="0">
              <a:solidFill>
                <a:schemeClr val="accent4">
                  <a:lumMod val="50000"/>
                </a:schemeClr>
              </a:solidFill>
              <a:latin typeface="微軟正黑體" panose="020B0604030504040204" pitchFamily="34" charset="-120"/>
              <a:ea typeface="微軟正黑體" panose="020B0604030504040204" pitchFamily="34" charset="-120"/>
              <a:cs typeface="Arial" panose="020B0604020202020204" pitchFamily="34" charset="0"/>
            </a:endParaRPr>
          </a:p>
          <a:p>
            <a:r>
              <a:rPr lang="zh-TW" altLang="en-US" sz="2200" b="1" dirty="0">
                <a:solidFill>
                  <a:schemeClr val="accent4">
                    <a:lumMod val="50000"/>
                  </a:schemeClr>
                </a:solidFill>
                <a:latin typeface="微軟正黑體" panose="020B0604030504040204" pitchFamily="34" charset="-120"/>
                <a:ea typeface="微軟正黑體" panose="020B0604030504040204" pitchFamily="34" charset="-120"/>
                <a:cs typeface="Arial" panose="020B0604020202020204" pitchFamily="34" charset="0"/>
              </a:rPr>
              <a:t>且須盡可能友善傾聽、溝通討論。</a:t>
            </a:r>
            <a:endParaRPr lang="en-US" altLang="zh-TW" sz="2200" b="1" dirty="0">
              <a:solidFill>
                <a:schemeClr val="accent4">
                  <a:lumMod val="5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pic>
        <p:nvPicPr>
          <p:cNvPr id="1038" name="Picture 14" descr="Cooperation ">
            <a:extLst>
              <a:ext uri="{FF2B5EF4-FFF2-40B4-BE49-F238E27FC236}">
                <a16:creationId xmlns:a16="http://schemas.microsoft.com/office/drawing/2014/main" id="{63529C34-9A81-2511-25DB-59E1CFAD20B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713" y="-48496"/>
            <a:ext cx="989380" cy="98938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12" descr="Multimedia">
            <a:extLst>
              <a:ext uri="{FF2B5EF4-FFF2-40B4-BE49-F238E27FC236}">
                <a16:creationId xmlns:a16="http://schemas.microsoft.com/office/drawing/2014/main" id="{5CB13236-3834-D8EF-BDF1-26D76024A1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9696" y="5036125"/>
            <a:ext cx="392705" cy="39270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4" descr="Cooperation ">
            <a:extLst>
              <a:ext uri="{FF2B5EF4-FFF2-40B4-BE49-F238E27FC236}">
                <a16:creationId xmlns:a16="http://schemas.microsoft.com/office/drawing/2014/main" id="{8BCD75BB-8F1B-24A3-9179-58166F1A98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11167451" y="-48497"/>
            <a:ext cx="1024549" cy="1024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66118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佈景主題">
  <a:themeElements>
    <a:clrScheme name="勞動部勞動力發展署">
      <a:dk1>
        <a:srgbClr val="454141"/>
      </a:dk1>
      <a:lt1>
        <a:srgbClr val="FFFFFF"/>
      </a:lt1>
      <a:dk2>
        <a:srgbClr val="454141"/>
      </a:dk2>
      <a:lt2>
        <a:srgbClr val="E7E6E6"/>
      </a:lt2>
      <a:accent1>
        <a:srgbClr val="73D3D2"/>
      </a:accent1>
      <a:accent2>
        <a:srgbClr val="D6D6D7"/>
      </a:accent2>
      <a:accent3>
        <a:srgbClr val="3CC3C0"/>
      </a:accent3>
      <a:accent4>
        <a:srgbClr val="98D6D3"/>
      </a:accent4>
      <a:accent5>
        <a:srgbClr val="FFCC00"/>
      </a:accent5>
      <a:accent6>
        <a:srgbClr val="EC6619"/>
      </a:accent6>
      <a:hlink>
        <a:srgbClr val="73D3D2"/>
      </a:hlink>
      <a:folHlink>
        <a:srgbClr val="328CAA"/>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佈景主題">
  <a:themeElements>
    <a:clrScheme name="勞動部勞動力發展署">
      <a:dk1>
        <a:srgbClr val="454141"/>
      </a:dk1>
      <a:lt1>
        <a:srgbClr val="FFFFFF"/>
      </a:lt1>
      <a:dk2>
        <a:srgbClr val="454141"/>
      </a:dk2>
      <a:lt2>
        <a:srgbClr val="E7E6E6"/>
      </a:lt2>
      <a:accent1>
        <a:srgbClr val="73D3D2"/>
      </a:accent1>
      <a:accent2>
        <a:srgbClr val="D6D6D7"/>
      </a:accent2>
      <a:accent3>
        <a:srgbClr val="3CC3C0"/>
      </a:accent3>
      <a:accent4>
        <a:srgbClr val="98D6D3"/>
      </a:accent4>
      <a:accent5>
        <a:srgbClr val="FFCC00"/>
      </a:accent5>
      <a:accent6>
        <a:srgbClr val="EC6619"/>
      </a:accent6>
      <a:hlink>
        <a:srgbClr val="73D3D2"/>
      </a:hlink>
      <a:folHlink>
        <a:srgbClr val="328CAA"/>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17024</TotalTime>
  <Words>6198</Words>
  <Application>Microsoft Office PowerPoint</Application>
  <PresentationFormat>寬螢幕</PresentationFormat>
  <Paragraphs>359</Paragraphs>
  <Slides>25</Slides>
  <Notes>25</Notes>
  <HiddenSlides>0</HiddenSlides>
  <MMClips>0</MMClips>
  <ScaleCrop>false</ScaleCrop>
  <HeadingPairs>
    <vt:vector size="6" baseType="variant">
      <vt:variant>
        <vt:lpstr>使用字型</vt:lpstr>
      </vt:variant>
      <vt:variant>
        <vt:i4>14</vt:i4>
      </vt:variant>
      <vt:variant>
        <vt:lpstr>佈景主題</vt:lpstr>
      </vt:variant>
      <vt:variant>
        <vt:i4>2</vt:i4>
      </vt:variant>
      <vt:variant>
        <vt:lpstr>投影片標題</vt:lpstr>
      </vt:variant>
      <vt:variant>
        <vt:i4>25</vt:i4>
      </vt:variant>
    </vt:vector>
  </HeadingPairs>
  <TitlesOfParts>
    <vt:vector size="41" baseType="lpstr">
      <vt:lpstr>等线</vt:lpstr>
      <vt:lpstr>GillSans ExtraBold</vt:lpstr>
      <vt:lpstr>맑은 고딕</vt:lpstr>
      <vt:lpstr>Microsoft YaHei</vt:lpstr>
      <vt:lpstr>微軟正黑體</vt:lpstr>
      <vt:lpstr>新細明體</vt:lpstr>
      <vt:lpstr>標楷體</vt:lpstr>
      <vt:lpstr>Arial</vt:lpstr>
      <vt:lpstr>Calibri</vt:lpstr>
      <vt:lpstr>Courier New</vt:lpstr>
      <vt:lpstr>Microsoft New Tai Lue</vt:lpstr>
      <vt:lpstr>Times New Roman</vt:lpstr>
      <vt:lpstr>Verdana</vt:lpstr>
      <vt:lpstr>Wingdings</vt:lpstr>
      <vt:lpstr>Office 佈景主題</vt:lpstr>
      <vt:lpstr>1_Office 佈景主題</vt:lpstr>
      <vt:lpstr>PowerPoint 簡報</vt:lpstr>
      <vt:lpstr>大綱</vt:lpstr>
      <vt:lpstr>這份指引的用途</vt:lpstr>
      <vt:lpstr>什麼是「合理調整」？</vt:lpstr>
      <vt:lpstr>身心障礙處境的多樣性(1)</vt:lpstr>
      <vt:lpstr>身心障礙處境的多樣性(2)</vt:lpstr>
      <vt:lpstr>身心障礙處境的多樣性(3)</vt:lpstr>
      <vt:lpstr>PowerPoint 簡報</vt:lpstr>
      <vt:lpstr>合理調整三階段</vt:lpstr>
      <vt:lpstr>合理調整四種方式</vt:lpstr>
      <vt:lpstr>職業訓練中的「合理調整」(1)</vt:lpstr>
      <vt:lpstr>職業訓練中的「合理調整」(2)</vt:lpstr>
      <vt:lpstr>職業訓練中的「合理調整」(3)</vt:lpstr>
      <vt:lpstr>技能檢定中的「合理調整」(1)</vt:lpstr>
      <vt:lpstr>技能檢定中的「合理調整」(2)</vt:lpstr>
      <vt:lpstr>技能檢定中的「合理調整」(2)</vt:lpstr>
      <vt:lpstr>技能檢定中的「合理調整」(4)</vt:lpstr>
      <vt:lpstr>技能檢定中的「合理調整」-公平性的爭議</vt:lpstr>
      <vt:lpstr>就業服務中的「合理調整」(1)</vt:lpstr>
      <vt:lpstr>就業服務中的「合理調整」(2)</vt:lpstr>
      <vt:lpstr>面對身心障礙者，專業人員可以做的事(1)</vt:lpstr>
      <vt:lpstr>面對身障者，專業人員可以做的事(2)</vt:lpstr>
      <vt:lpstr>PowerPoint 簡報</vt:lpstr>
      <vt:lpstr>各方角色定位</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Microsoft Office User</dc:creator>
  <cp:lastModifiedBy>林士凱</cp:lastModifiedBy>
  <cp:revision>1328</cp:revision>
  <cp:lastPrinted>2024-03-14T00:37:46Z</cp:lastPrinted>
  <dcterms:created xsi:type="dcterms:W3CDTF">2022-02-11T08:22:03Z</dcterms:created>
  <dcterms:modified xsi:type="dcterms:W3CDTF">2024-04-19T03:58:34Z</dcterms:modified>
</cp:coreProperties>
</file>