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2"/>
      <p:bold r:id="rId13"/>
    </p:embeddedFont>
    <p:embeddedFont>
      <p:font typeface="微軟正黑體" panose="020B0604030504040204" pitchFamily="34" charset="-12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A6EB6-4C49-83F8-FE48-47003D97C7FC}" v="132" dt="2022-12-21T07:27:18.934"/>
    <p1510:client id="{10139C6C-E791-6208-43C5-51077BFBE394}" v="167" dt="2022-12-21T07:19:12.596"/>
    <p1510:client id="{22E279F6-8430-A488-344A-F647C3E9F5B0}" v="53" dt="2022-12-20T05:57:03.235"/>
    <p1510:client id="{31F47167-F92D-F936-EAD2-E8FE8DC65B08}" v="7" dt="2022-12-20T04:33:24.301"/>
    <p1510:client id="{5114A3C2-6B3B-B061-4814-CE58AC050B7B}" v="136" dt="2022-12-20T06:32:28.328"/>
    <p1510:client id="{84D29057-BC0B-AD15-7C95-94168CA9BEAE}" v="3" dt="2022-12-20T06:34:12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4ee9c79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d4ee9c79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d4ee9c79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d4ee9c79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d4ee9c79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d4ee9c79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d4ee9c79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d4ee9c79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d4ee9c79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d4ee9c79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d4ee9c7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d4ee9c7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4ee9c79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4ee9c79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1543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N3Y96FOX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885.org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web547.org.tw" TargetMode="External"/><Relationship Id="rId4" Type="http://schemas.openxmlformats.org/officeDocument/2006/relationships/hyperlink" Target="https://i.win.org.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549029-EF92-0CD5-B7DD-4FBA2085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" y="682299"/>
            <a:ext cx="7945928" cy="2915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kern="1200" dirty="0" err="1">
                <a:latin typeface="Microsoft JhengHei"/>
                <a:ea typeface="Microsoft JhengHei"/>
                <a:cs typeface="Calibri"/>
              </a:rPr>
              <a:t>你的感覺很重要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</a:t>
            </a:r>
            <a:r>
              <a:rPr lang="en-US" sz="4000" b="1" kern="1200" dirty="0" err="1">
                <a:latin typeface="Microsoft JhengHei"/>
                <a:ea typeface="Microsoft JhengHei"/>
                <a:cs typeface="Calibri"/>
              </a:rPr>
              <a:t>尊重身體界線</a:t>
            </a:r>
            <a:br>
              <a:rPr lang="en-US" sz="4000" b="1" kern="1200" dirty="0">
                <a:latin typeface="Microsoft JhengHei"/>
              </a:rPr>
            </a:b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不拍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不傳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要求助</a:t>
            </a:r>
            <a:endParaRPr lang="en-US" altLang="zh-TW" sz="4000" b="1" kern="1200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4328"/>
            <a:ext cx="8104908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1537620"/>
            <a:ext cx="174721" cy="1005659"/>
            <a:chOff x="56167" y="2050133"/>
            <a:chExt cx="232963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76038"/>
            <a:ext cx="8528857" cy="26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749F78-2013-69C1-44AB-3523E27F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5683" y="486918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200" b="1" kern="1200">
                <a:solidFill>
                  <a:srgbClr val="FFFFFF"/>
                </a:solidFill>
                <a:latin typeface="Microsoft JhengHei"/>
                <a:ea typeface="Microsoft JhengHei"/>
                <a:cs typeface="+mn-cs"/>
              </a:rPr>
              <a:t>版權所有  教育部  台灣展翅協會</a:t>
            </a:r>
            <a:endParaRPr lang="zh-TW" altLang="en-US" sz="1200" b="1" kern="1200">
              <a:solidFill>
                <a:srgbClr val="FFFFFF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B854AA-9C0A-2F37-1943-5EAF5F05EFB6}"/>
              </a:ext>
            </a:extLst>
          </p:cNvPr>
          <p:cNvSpPr txBox="1"/>
          <p:nvPr/>
        </p:nvSpPr>
        <p:spPr>
          <a:xfrm>
            <a:off x="124574" y="1727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/>
              <a:t>數位</a:t>
            </a:r>
            <a:r>
              <a:rPr lang="en-US" altLang="zh-TW">
                <a:latin typeface="Calibri"/>
              </a:rPr>
              <a:t>/</a:t>
            </a:r>
            <a:r>
              <a:rPr lang="zh-TW"/>
              <a:t>網路性別暴力防治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70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6" descr="一張含有 文字, 向量圖形 的圖片&#10;&#10;自動產生的描述">
            <a:extLst>
              <a:ext uri="{FF2B5EF4-FFF2-40B4-BE49-F238E27FC236}">
                <a16:creationId xmlns:a16="http://schemas.microsoft.com/office/drawing/2014/main" id="{794D68BD-C69F-DE0B-2333-7F706797E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29" y="2356007"/>
            <a:ext cx="2743200" cy="24275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EB86FB8-6C1F-BA97-9DE6-8A0661CB4F8F}"/>
              </a:ext>
            </a:extLst>
          </p:cNvPr>
          <p:cNvSpPr txBox="1"/>
          <p:nvPr/>
        </p:nvSpPr>
        <p:spPr>
          <a:xfrm>
            <a:off x="689931" y="589402"/>
            <a:ext cx="5008543" cy="11323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ea typeface="Microsoft JhengHei"/>
              </a:rPr>
              <a:t>你的感覺很重要</a:t>
            </a:r>
            <a:r>
              <a:rPr lang="en-US" altLang="zh-TW" sz="2400" b="1" dirty="0">
                <a:ea typeface="Microsoft JhengHei"/>
              </a:rPr>
              <a:t> </a:t>
            </a:r>
            <a:r>
              <a:rPr lang="zh-TW" altLang="en-US" sz="2400" b="1">
                <a:ea typeface="Microsoft JhengHei"/>
              </a:rPr>
              <a:t>尊重身體界線</a:t>
            </a:r>
            <a:r>
              <a:rPr lang="zh-TW" altLang="en-US" sz="2400" b="1">
                <a:latin typeface="Microsoft JhengHei"/>
                <a:ea typeface="Microsoft JhengHei"/>
              </a:rPr>
              <a:t> </a:t>
            </a:r>
            <a:endParaRPr lang="en-US" altLang="zh-TW" sz="2400"/>
          </a:p>
          <a:p>
            <a:pPr>
              <a:lnSpc>
                <a:spcPct val="150000"/>
              </a:lnSpc>
            </a:pPr>
            <a:r>
              <a:rPr lang="zh-TW" sz="2400" b="1">
                <a:latin typeface="Microsoft JhengHei"/>
                <a:ea typeface="Microsoft JhengHei"/>
              </a:rPr>
              <a:t>不拍  不傳  要求助</a:t>
            </a:r>
            <a:endParaRPr lang="zh-TW" sz="2400"/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F084618B-9AA0-849C-324E-397479E71EA1}"/>
              </a:ext>
            </a:extLst>
          </p:cNvPr>
          <p:cNvSpPr/>
          <p:nvPr/>
        </p:nvSpPr>
        <p:spPr>
          <a:xfrm>
            <a:off x="885480" y="2250194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你會用手機、平板電腦拍照或自拍嗎？</a:t>
            </a:r>
            <a:endParaRPr lang="zh-TW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239FE586-C768-1E3D-5CF5-802161B982D2}"/>
              </a:ext>
            </a:extLst>
          </p:cNvPr>
          <p:cNvSpPr/>
          <p:nvPr/>
        </p:nvSpPr>
        <p:spPr>
          <a:xfrm>
            <a:off x="3529528" y="1596066"/>
            <a:ext cx="3029638" cy="69544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想一想</a:t>
            </a:r>
            <a:r>
              <a:rPr lang="zh-TW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，</a:t>
            </a:r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這些影像會到哪裡去</a:t>
            </a:r>
            <a:r>
              <a:rPr lang="en-US" altLang="zh-HK" b="1" dirty="0">
                <a:solidFill>
                  <a:schemeClr val="tx1"/>
                </a:solidFill>
                <a:latin typeface="Microsoft JhengHei"/>
                <a:ea typeface="+mn-lt"/>
                <a:cs typeface="+mn-lt"/>
              </a:rPr>
              <a:t>?</a:t>
            </a:r>
            <a:endParaRPr lang="zh-TW" b="1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129DA5DD-312C-B8B6-805D-867C4D62A95A}"/>
              </a:ext>
            </a:extLst>
          </p:cNvPr>
          <p:cNvSpPr/>
          <p:nvPr/>
        </p:nvSpPr>
        <p:spPr>
          <a:xfrm>
            <a:off x="6035864" y="2291506"/>
            <a:ext cx="2568307" cy="76429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而影像傳送之後，又可能會發生什麼事？</a:t>
            </a:r>
            <a:endParaRPr lang="zh-TW" b="1">
              <a:solidFill>
                <a:schemeClr val="tx1"/>
              </a:solidFill>
              <a:latin typeface="Calibri" panose="020F0502020204030204"/>
              <a:ea typeface="Microsoft JhengHei"/>
              <a:cs typeface="+mn-lt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D2F87B79-65CA-FD5A-94AE-D285A0B5E065}"/>
              </a:ext>
            </a:extLst>
          </p:cNvPr>
          <p:cNvSpPr/>
          <p:nvPr/>
        </p:nvSpPr>
        <p:spPr>
          <a:xfrm>
            <a:off x="5891267" y="3283025"/>
            <a:ext cx="2230915" cy="67478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HK" altLang="en-US" b="1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我們要注意什麼事情？</a:t>
            </a:r>
            <a:endParaRPr lang="zh-TW" b="1">
              <a:solidFill>
                <a:schemeClr val="tx1"/>
              </a:solidFill>
              <a:latin typeface="Microsoft JhengHei"/>
              <a:ea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1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08" y="419555"/>
            <a:ext cx="4945891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/>
          <a:srcRect l="10323" r="5" b="3"/>
          <a:stretch/>
        </p:blipFill>
        <p:spPr>
          <a:xfrm>
            <a:off x="483489" y="541782"/>
            <a:ext cx="4697730" cy="4059936"/>
          </a:xfrm>
          <a:prstGeom prst="rect">
            <a:avLst/>
          </a:prstGeom>
          <a:noFill/>
          <a:effectLst/>
        </p:spPr>
      </p:pic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745199" y="127143"/>
            <a:ext cx="3039392" cy="4536297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600" b="1" dirty="0" err="1">
                <a:latin typeface="Microsoft JhengHei"/>
                <a:ea typeface="Microsoft JhengHei"/>
              </a:rPr>
              <a:t>案例一</a:t>
            </a:r>
            <a:endParaRPr lang="zh-TW" altLang="en-US" sz="1600">
              <a:latin typeface="Microsoft JhengHei"/>
              <a:ea typeface="Microsoft JhengHei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1.想一想，如果親戚(</a:t>
            </a:r>
            <a:r>
              <a:rPr lang="en-US" sz="1400" b="1" dirty="0" err="1">
                <a:latin typeface="Microsoft JhengHei"/>
                <a:ea typeface="Microsoft JhengHei"/>
              </a:rPr>
              <a:t>像是叔叔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嬸嬸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姑丈</a:t>
            </a:r>
            <a:r>
              <a:rPr lang="en-US" sz="1400" b="1" dirty="0">
                <a:latin typeface="Microsoft JhengHei"/>
                <a:ea typeface="Microsoft JhengHei"/>
              </a:rPr>
              <a:t>/</a:t>
            </a:r>
            <a:r>
              <a:rPr lang="en-US" sz="1400" b="1" dirty="0" err="1">
                <a:latin typeface="Microsoft JhengHei"/>
                <a:ea typeface="Microsoft JhengHei"/>
              </a:rPr>
              <a:t>舅媽</a:t>
            </a:r>
            <a:r>
              <a:rPr lang="en-US" sz="1400" b="1" dirty="0">
                <a:latin typeface="Microsoft JhengHei"/>
                <a:ea typeface="Microsoft JhengHei"/>
              </a:rPr>
              <a:t>…等)</a:t>
            </a:r>
            <a:r>
              <a:rPr lang="en-US" sz="1400" b="1" dirty="0" err="1">
                <a:latin typeface="Microsoft JhengHei"/>
                <a:ea typeface="Microsoft JhengHei"/>
              </a:rPr>
              <a:t>想和你拍照，對你做出圖中三種肢體接觸，請選出可能會讓你感到不舒服的互動模式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2.想一想，如果是陌生人想和你拍照，對你做出圖中三種肢體接觸，請選出可能會讓你感到不舒服的互動模式。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3.如果你不喜歡別人有這樣的舉動，你會怎麼做?（</a:t>
            </a:r>
            <a:r>
              <a:rPr lang="en-US" sz="1400" b="1" dirty="0" err="1">
                <a:latin typeface="Microsoft JhengHei"/>
                <a:ea typeface="Microsoft JhengHei"/>
              </a:rPr>
              <a:t>可複選</a:t>
            </a:r>
            <a:r>
              <a:rPr lang="en-US" sz="1400" b="1" dirty="0">
                <a:latin typeface="Microsoft JhengHei"/>
                <a:ea typeface="Microsoft JhengHei"/>
              </a:rPr>
              <a:t>）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</a:t>
            </a:r>
            <a:r>
              <a:rPr lang="en-US" sz="1400" b="1" dirty="0" err="1">
                <a:latin typeface="Microsoft JhengHei"/>
                <a:ea typeface="Microsoft JhengHei"/>
              </a:rPr>
              <a:t>馬上跑走</a:t>
            </a:r>
            <a:r>
              <a:rPr lang="en-US" sz="1400" b="1" dirty="0">
                <a:latin typeface="Microsoft JhengHei"/>
                <a:ea typeface="Microsoft JhengHei"/>
              </a:rPr>
              <a:t>      □</a:t>
            </a:r>
            <a:r>
              <a:rPr lang="en-US" sz="1400" b="1" dirty="0" err="1">
                <a:latin typeface="Microsoft JhengHei"/>
                <a:ea typeface="Microsoft JhengHei"/>
              </a:rPr>
              <a:t>告訴他你不喜歡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 □</a:t>
            </a:r>
            <a:r>
              <a:rPr lang="en-US" sz="1400" b="1" dirty="0" err="1">
                <a:latin typeface="Microsoft JhengHei"/>
                <a:ea typeface="Microsoft JhengHei"/>
              </a:rPr>
              <a:t>告訴家人</a:t>
            </a:r>
            <a:r>
              <a:rPr lang="en-US" sz="1400" b="1" dirty="0">
                <a:latin typeface="Microsoft JhengHei"/>
                <a:ea typeface="Microsoft JhengHei"/>
              </a:rPr>
              <a:t>      □</a:t>
            </a:r>
            <a:r>
              <a:rPr lang="en-US" sz="1400" b="1" dirty="0" err="1">
                <a:latin typeface="Microsoft JhengHei"/>
                <a:ea typeface="Microsoft JhengHei"/>
              </a:rPr>
              <a:t>不敢動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06901" y="332626"/>
            <a:ext cx="2950186" cy="43352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案例二</a:t>
            </a:r>
            <a:endParaRPr lang="zh-TW" altLang="en-US" sz="1400">
              <a:latin typeface="Microsoft JhengHei"/>
              <a:ea typeface="Microsoft JhengHei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4.調皮的小義想要捉弄某同學，打算趁他上廁所時，用手機偷拍，錄下他驚慌失措的樣子。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知道這個計畫的你，想到什麼了呢?和你旁邊的同學討論看看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5.我們可以怎麼做呢? </a:t>
            </a:r>
            <a:r>
              <a:rPr lang="en-US" sz="1400" b="1" dirty="0" err="1">
                <a:latin typeface="Microsoft JhengHei"/>
                <a:ea typeface="Microsoft JhengHei"/>
              </a:rPr>
              <a:t>選一個你可能使用的方式</a:t>
            </a:r>
            <a:endParaRPr lang="en-US" sz="1400" b="1" dirty="0" err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告訴信任的老師及家長，請他們協助</a:t>
            </a:r>
            <a:r>
              <a:rPr lang="en-US" sz="1400" b="1" dirty="0">
                <a:latin typeface="Microsoft JhengHei"/>
                <a:ea typeface="Microsoft JhengHei"/>
              </a:rPr>
              <a:t>。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</a:t>
            </a:r>
            <a:r>
              <a:rPr lang="en-US" sz="1400" b="1" dirty="0" err="1">
                <a:latin typeface="Microsoft JhengHei"/>
                <a:ea typeface="Microsoft JhengHei"/>
              </a:rPr>
              <a:t>直接跟小義說他的計畫不好玩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不知道怎麼辦，只好假裝不知道</a:t>
            </a:r>
            <a:endParaRPr lang="en-US" sz="1400" dirty="0" err="1"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75" name="Rectangle 7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4396" y="821164"/>
            <a:ext cx="4514498" cy="3498735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64693" y="493161"/>
            <a:ext cx="2905237" cy="368026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案例三</a:t>
            </a:r>
            <a:endParaRPr lang="en-US" altLang="zh-TW" sz="1400" b="1">
              <a:latin typeface="Microsoft JhengHei"/>
              <a:ea typeface="Microsoft JhengHei"/>
              <a:cs typeface="Calibri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6.小玉是你在網路上認識的好朋友，面對這樣的要求，你會怎麼回應呢?</a:t>
            </a:r>
            <a:endParaRPr lang="zh-TW" altLang="en-US" sz="1400">
              <a:latin typeface="Microsoft JhengHei"/>
              <a:ea typeface="Microsoft JhengHei"/>
              <a:cs typeface="Calibri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我可以幫你問看看我的媽媽</a:t>
            </a:r>
            <a:r>
              <a:rPr lang="en-US" sz="1400" b="1" dirty="0">
                <a:latin typeface="Microsoft JhengHei"/>
                <a:ea typeface="Microsoft JhengHei"/>
              </a:rPr>
              <a:t>(</a:t>
            </a:r>
            <a:r>
              <a:rPr lang="en-US" sz="1400" b="1" dirty="0" err="1">
                <a:latin typeface="Microsoft JhengHei"/>
                <a:ea typeface="Microsoft JhengHei"/>
              </a:rPr>
              <a:t>其他家人</a:t>
            </a:r>
            <a:r>
              <a:rPr lang="en-US" sz="1400" b="1" dirty="0">
                <a:latin typeface="Microsoft JhengHei"/>
                <a:ea typeface="Microsoft JhengHei"/>
              </a:rPr>
              <a:t>)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好吧!為了你的健康，但你不能傳給別人喔</a:t>
            </a:r>
            <a:r>
              <a:rPr lang="en-US" sz="1400" b="1" dirty="0">
                <a:latin typeface="Microsoft JhengHei"/>
                <a:ea typeface="Microsoft JhengHei"/>
              </a:rPr>
              <a:t>!</a:t>
            </a:r>
            <a:endParaRPr lang="en-US" sz="1400" b="1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□ </a:t>
            </a:r>
            <a:r>
              <a:rPr lang="en-US" sz="1400" b="1" dirty="0" err="1">
                <a:latin typeface="Microsoft JhengHei"/>
                <a:ea typeface="Microsoft JhengHei"/>
              </a:rPr>
              <a:t>雖然我很想幫你，但我的身體不能給別人看，我們可以想點別的辦法</a:t>
            </a:r>
            <a:endParaRPr lang="en-US" sz="1400" b="1" dirty="0" err="1"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18338"/>
            <a:ext cx="4938073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4D11DC62-1719-827E-7739-C17813BA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504" y="795205"/>
            <a:ext cx="4299331" cy="32989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51435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7BA672-57F2-D0A4-142F-EEA21FBF19B2}"/>
              </a:ext>
            </a:extLst>
          </p:cNvPr>
          <p:cNvSpPr txBox="1"/>
          <p:nvPr/>
        </p:nvSpPr>
        <p:spPr>
          <a:xfrm>
            <a:off x="188198" y="722982"/>
            <a:ext cx="4043022" cy="2883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400" b="1" kern="1200">
                <a:solidFill>
                  <a:schemeClr val="tx1">
                    <a:alpha val="60000"/>
                  </a:schemeClr>
                </a:solidFill>
                <a:latin typeface="Microsoft JhengHei"/>
                <a:ea typeface="Microsoft JhengHei"/>
                <a:cs typeface="+mn-cs"/>
              </a:rPr>
              <a:t>你沒有做錯任何事，沒有任何人可以勒索或強迫你做與「性</a:t>
            </a:r>
            <a:r>
              <a:rPr lang="en-US" altLang="zh-TW" sz="2400" b="1" kern="1200" dirty="0">
                <a:solidFill>
                  <a:schemeClr val="tx1">
                    <a:alpha val="60000"/>
                  </a:schemeClr>
                </a:solidFill>
                <a:latin typeface="Microsoft JhengHei"/>
                <a:ea typeface="新細明體"/>
                <a:cs typeface="+mn-cs"/>
              </a:rPr>
              <a:t>｣</a:t>
            </a:r>
            <a:r>
              <a:rPr lang="zh-TW" altLang="en-US" sz="2400" b="1" kern="1200">
                <a:solidFill>
                  <a:schemeClr val="tx1">
                    <a:alpha val="60000"/>
                  </a:schemeClr>
                </a:solidFill>
                <a:latin typeface="Microsoft JhengHei"/>
                <a:ea typeface="Microsoft JhengHei"/>
                <a:cs typeface="+mn-cs"/>
              </a:rPr>
              <a:t>相關的行為</a:t>
            </a:r>
            <a:r>
              <a:rPr lang="en-US" altLang="zh-TW" sz="2400" b="1" kern="1200" dirty="0">
                <a:solidFill>
                  <a:schemeClr val="tx1">
                    <a:alpha val="60000"/>
                  </a:schemeClr>
                </a:solidFill>
                <a:latin typeface="Microsoft JhengHei"/>
                <a:ea typeface="新細明體"/>
                <a:cs typeface="+mn-cs"/>
              </a:rPr>
              <a:t> </a:t>
            </a:r>
            <a:endParaRPr lang="zh-TW" altLang="en-US" sz="2400" b="1" dirty="0">
              <a:solidFill>
                <a:schemeClr val="tx1">
                  <a:alpha val="60000"/>
                </a:schemeClr>
              </a:solidFill>
              <a:latin typeface="Microsoft JhengHei"/>
              <a:ea typeface="新細明體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0531" y="0"/>
            <a:ext cx="4803469" cy="4780026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圖片 5" descr="一張含有 文字, 向量圖形 的圖片&#10;&#10;自動產生的描述">
            <a:extLst>
              <a:ext uri="{FF2B5EF4-FFF2-40B4-BE49-F238E27FC236}">
                <a16:creationId xmlns:a16="http://schemas.microsoft.com/office/drawing/2014/main" id="{3C0D07DC-2109-1E9F-AAE6-70E85F011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6" r="1" b="18686"/>
          <a:stretch/>
        </p:blipFill>
        <p:spPr>
          <a:xfrm>
            <a:off x="4502415" y="10"/>
            <a:ext cx="4641585" cy="4618325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C2D799E5-8F6C-0426-BDDC-D2E7B406C046}"/>
              </a:ext>
            </a:extLst>
          </p:cNvPr>
          <p:cNvSpPr/>
          <p:nvPr/>
        </p:nvSpPr>
        <p:spPr>
          <a:xfrm>
            <a:off x="2221275" y="1961001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請勇敢求助!</a:t>
            </a:r>
            <a:endParaRPr lang="zh-TW">
              <a:solidFill>
                <a:schemeClr val="tx1"/>
              </a:solidFill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3C53BE4A-289F-F438-F3D4-DAB683B3353F}"/>
              </a:ext>
            </a:extLst>
          </p:cNvPr>
          <p:cNvSpPr/>
          <p:nvPr/>
        </p:nvSpPr>
        <p:spPr>
          <a:xfrm>
            <a:off x="294241" y="2946551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要</a:t>
            </a:r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你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脫衣服  一定要說不!</a:t>
            </a:r>
            <a:endParaRPr lang="zh-TW">
              <a:solidFill>
                <a:schemeClr val="tx1"/>
              </a:solidFill>
            </a:endParaRP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533E75EE-B2D2-ED18-85D7-D382D03E1E76}"/>
              </a:ext>
            </a:extLst>
          </p:cNvPr>
          <p:cNvSpPr/>
          <p:nvPr/>
        </p:nvSpPr>
        <p:spPr>
          <a:xfrm>
            <a:off x="2698213" y="3753079"/>
            <a:ext cx="2285999" cy="80560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你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一定要保護</a:t>
            </a:r>
            <a:r>
              <a:rPr lang="zh-TW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自</a:t>
            </a:r>
            <a:r>
              <a:rPr lang="zh-TW" altLang="en-US" b="1">
                <a:solidFill>
                  <a:schemeClr val="tx1"/>
                </a:solidFill>
                <a:latin typeface="Segoe UI"/>
                <a:ea typeface="Microsoft JhengHei"/>
                <a:cs typeface="Segoe UI"/>
              </a:rPr>
              <a:t>己的安全</a:t>
            </a:r>
            <a:r>
              <a:rPr lang="zh-TW" altLang="en-US">
                <a:solidFill>
                  <a:schemeClr val="tx1"/>
                </a:solidFill>
                <a:latin typeface="Microsoft JhengHei"/>
                <a:ea typeface="Microsoft JhengHei"/>
                <a:cs typeface="+mn-lt"/>
              </a:rPr>
              <a:t> !</a:t>
            </a:r>
            <a:endParaRPr lang="zh-TW" altLang="en-US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91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/>
          <p:nvPr/>
        </p:nvSpPr>
        <p:spPr>
          <a:xfrm>
            <a:off x="479161" y="479394"/>
            <a:ext cx="2678858" cy="26801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en-US" altLang="zh-TW" sz="2800" kern="1200">
              <a:solidFill>
                <a:schemeClr val="tx1"/>
              </a:solidFill>
              <a:highlight>
                <a:srgbClr val="FFFFFF"/>
              </a:highligh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400" b="1" kern="1200">
                <a:solidFill>
                  <a:schemeClr val="tx1"/>
                </a:solidFill>
                <a:latin typeface="Microsoft JhengHei"/>
                <a:ea typeface="Microsoft JhengHei"/>
                <a:cs typeface="+mj-cs"/>
              </a:rPr>
              <a:t>遇到網路誘拐者會發生什麼事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j-cs"/>
              </a:rPr>
              <a:t>https://www.youtube.com/watch?v=gbN3Y96FOXk</a:t>
            </a:r>
            <a:endParaRPr lang="en-US" sz="1200" kern="1200" dirty="0">
              <a:solidFill>
                <a:schemeClr val="tx1"/>
              </a:solidFill>
              <a:latin typeface="Microsoft JhengHei"/>
              <a:ea typeface="Microsoft JhengHei"/>
              <a:cs typeface="+mj-cs"/>
            </a:endParaRPr>
          </a:p>
        </p:txBody>
      </p:sp>
      <p:sp>
        <p:nvSpPr>
          <p:cNvPr id="10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3306950"/>
            <a:ext cx="2441321" cy="13716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oogle Shape;90;p19" descr="當你在網路上碰到有人和你聊色情有關的話題，引誘你或是威脅你與他們發生與「性」有關的行為，像是要你脫衣服或是傳沒有穿衣服的照片，這就是網路誘拐，這是違法的事，你一定要說不。影片中整理常見網路誘拐者常見的手法及過程。要記得：有人要你脫衣服，一定要說不！在網路世界中，你一定要保護自己的安全！&#10;&#10;更多上網安全資訊：&#10;台灣展翅協會&#10;網路檢舉熱線 http://www.web547.org.tw&#10;網路諮詢熱線 http://www.web885.org.tw&#10;web885專頁 https://www.facebook.com/web885helpline&#10;&#10;網路誘拐已成為全球兒童保護的重點議題，誘拐（Grooming）是指企圖與兒少建立情感連結獲得他們的信任，以達成性虐待、性剝削或是販運的目的。誘拐目的可能是為了與兒少見面以進行接觸式性剝削；或是無意與兒少見面，透過網路與兒少進行性談話、騙取兒少私密影像來獲得性滿足，或販賣、交換這些影像等非接觸式性剝削，最終目的都在於與兒少發生性相關行為。誘拐的模式則可能是透過現實生活中的相處發生，又或是透過網路上的互動而發展（即網路誘拐），近年來透過網路作為性剝削手段的案件已為大宗。&#10;&#10;#網路誘拐&#10;#上網安全&#10;#自拍&#10;#私密影像" title="遇到網路誘拐者會發生什麼事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90722" y="532352"/>
            <a:ext cx="5410962" cy="405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owchart: Document 1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/>
          <p:nvPr/>
        </p:nvSpPr>
        <p:spPr>
          <a:xfrm>
            <a:off x="3154363" y="222572"/>
            <a:ext cx="5510213" cy="24920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分享照片影像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絕不違反他人意願拍下他人的影像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絕不聽從他人指示自拍私密照片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絕不倉促傳送影像訊息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絕不轉寄任何私密影像檔案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5.</a:t>
            </a:r>
            <a:r>
              <a:rPr lang="zh-TW" altLang="en-US" sz="1600" b="1">
                <a:solidFill>
                  <a:schemeClr val="dk1"/>
                </a:solidFill>
              </a:rPr>
              <a:t>絕不取笑和霸凌私密影像遭外流的人</a:t>
            </a:r>
            <a:endParaRPr lang="zh-TW" altLang="en-US"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1300"/>
          </a:p>
        </p:txBody>
      </p:sp>
      <p:sp>
        <p:nvSpPr>
          <p:cNvPr id="98" name="Google Shape;98;p20"/>
          <p:cNvSpPr/>
          <p:nvPr/>
        </p:nvSpPr>
        <p:spPr>
          <a:xfrm>
            <a:off x="3154363" y="2782888"/>
            <a:ext cx="5510213" cy="21364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如果在網路上碰到騷擾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要告訴家人和老師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要截圖保留證據（完整網頁及訊息對話內容</a:t>
            </a:r>
            <a:r>
              <a:rPr lang="en-US" altLang="zh-TW" sz="1600" b="1" dirty="0">
                <a:solidFill>
                  <a:schemeClr val="dk1"/>
                </a:solidFill>
              </a:rPr>
              <a:t>)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要向警方報案，會有專業社工陪伴你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要檢舉、封鎖對方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1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五不四要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求助資源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35422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85000" lnSpcReduction="20000"/>
          </a:bodyPr>
          <a:lstStyle/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學校學務／輔導處室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撥打110 /113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各縣巿學生輔導諮商中心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台灣展翅協會web885網路諮詢熱線 </a:t>
            </a:r>
            <a:r>
              <a:rPr lang="en-US" sz="1700" b="1" dirty="0">
                <a:uFill>
                  <a:noFill/>
                </a:uFill>
                <a:latin typeface="Microsoft JhengHei"/>
                <a:ea typeface="Microsoft JhengHe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latin typeface="Microsoft JhengHei"/>
                <a:ea typeface="Microsoft JhengHei"/>
                <a:hlinkClick r:id="rId3"/>
              </a:rPr>
              <a:t>http://www.web885.org.tw</a:t>
            </a:r>
            <a:endParaRPr lang="en-US" sz="1700" b="1" u="sng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iwin網路內容防護機構</a:t>
            </a:r>
            <a:r>
              <a:rPr lang="en-US" sz="1700" b="1" dirty="0">
                <a:uFill>
                  <a:noFill/>
                </a:uFill>
                <a:latin typeface="Microsoft JhengHei"/>
                <a:ea typeface="Microsoft JhengHe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latin typeface="Microsoft JhengHei"/>
                <a:ea typeface="Microsoft JhengHei"/>
                <a:hlinkClick r:id="rId4"/>
              </a:rPr>
              <a:t>https://i.win.org.tw</a:t>
            </a:r>
            <a:endParaRPr lang="en-US" sz="1700" b="1" u="sng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9952"/>
              <a:buFont typeface="Arial" panose="020B0604020202020204" pitchFamily="34" charset="0"/>
              <a:buChar char="•"/>
            </a:pPr>
            <a:endParaRPr lang="en-US" sz="1700" b="1" dirty="0">
              <a:latin typeface="Microsoft JhengHei"/>
              <a:ea typeface="Microsoft JhengHei"/>
              <a:cs typeface="Calibri" panose="020F0502020204030204"/>
            </a:endParaRP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 dirty="0">
                <a:latin typeface="Microsoft JhengHei"/>
                <a:ea typeface="Microsoft JhengHei"/>
              </a:rPr>
              <a:t>*</a:t>
            </a:r>
            <a:r>
              <a:rPr lang="en-US" sz="1700" b="1" dirty="0" err="1">
                <a:latin typeface="Microsoft JhengHei"/>
                <a:ea typeface="Microsoft JhengHei"/>
              </a:rPr>
              <a:t>若影像已被散布，以下單位可協助要求網路業者移除違法內容</a:t>
            </a:r>
            <a:r>
              <a:rPr lang="en-US" sz="1700" b="1" dirty="0">
                <a:latin typeface="Microsoft JhengHei"/>
                <a:ea typeface="Microsoft JhengHei"/>
              </a:rPr>
              <a:t>。</a:t>
            </a:r>
            <a:endParaRPr lang="en-US" sz="1700" b="1">
              <a:latin typeface="Microsoft JhengHei"/>
              <a:ea typeface="Microsoft JhengHei"/>
              <a:cs typeface="Calibri" panose="020F0502020204030204"/>
            </a:endParaRPr>
          </a:p>
          <a:p>
            <a:pPr marL="457200" lvl="0" indent="-2286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latin typeface="Microsoft JhengHei"/>
                <a:ea typeface="Microsoft JhengHei"/>
              </a:rPr>
              <a:t>台灣展翅協會web547網路檢舉熱線(</a:t>
            </a:r>
            <a:r>
              <a:rPr lang="en-US" sz="1700" b="1" u="sng" dirty="0">
                <a:latin typeface="Microsoft JhengHei"/>
                <a:ea typeface="Microsoft JhengHei"/>
                <a:hlinkClick r:id="rId5"/>
              </a:rPr>
              <a:t>http://www.web547.org.tw</a:t>
            </a:r>
            <a:r>
              <a:rPr lang="en-US" sz="1700" b="1" dirty="0">
                <a:latin typeface="Microsoft JhengHei"/>
                <a:ea typeface="Microsoft JhengHei"/>
              </a:rPr>
              <a:t>)</a:t>
            </a:r>
            <a:endParaRPr lang="en-US" sz="1700" b="1">
              <a:latin typeface="Microsoft JhengHei"/>
              <a:ea typeface="Microsoft JhengHei"/>
              <a:cs typeface="Calibri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>
                <a:latin typeface="Microsoft JhengHei"/>
                <a:ea typeface="Microsoft JhengHei"/>
              </a:rPr>
              <a:t>iwin網路內容防護機構</a:t>
            </a:r>
            <a:endParaRPr lang="en-US" sz="1700" b="1" dirty="0">
              <a:latin typeface="Microsoft JhengHei"/>
              <a:ea typeface="Microsoft JhengHei"/>
              <a:cs typeface="Calibri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BF9EB0-FA70-09FA-192A-B9BE4788B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66" y="3637630"/>
            <a:ext cx="866955" cy="10600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E12BEDF-9297-7AEF-376C-08EC823668EE}"/>
              </a:ext>
            </a:extLst>
          </p:cNvPr>
          <p:cNvSpPr txBox="1"/>
          <p:nvPr/>
        </p:nvSpPr>
        <p:spPr>
          <a:xfrm>
            <a:off x="7432069" y="4770420"/>
            <a:ext cx="16579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/>
                <a:ea typeface="微軟正黑體"/>
              </a:rPr>
              <a:t>了解更多相關資訊</a:t>
            </a:r>
            <a:endParaRPr lang="en-US" altLang="zh-TW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如螢幕大小 (16:9)</PresentationFormat>
  <Paragraphs>57</Paragraphs>
  <Slides>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Calibri</vt:lpstr>
      <vt:lpstr>Segoe UI</vt:lpstr>
      <vt:lpstr>Arial</vt:lpstr>
      <vt:lpstr>微軟正黑體</vt:lpstr>
      <vt:lpstr>Calibri Light</vt:lpstr>
      <vt:lpstr>新細明體</vt:lpstr>
      <vt:lpstr>Office Theme</vt:lpstr>
      <vt:lpstr>你的感覺很重要 尊重身體界線 不拍  不傳  要求助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五不四要 </vt:lpstr>
      <vt:lpstr>求助資源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你的感覺很重要 尊重身體界線</dc:title>
  <dc:creator>輔導室</dc:creator>
  <cp:lastModifiedBy>User</cp:lastModifiedBy>
  <cp:revision>315</cp:revision>
  <dcterms:modified xsi:type="dcterms:W3CDTF">2023-02-09T04:55:03Z</dcterms:modified>
</cp:coreProperties>
</file>