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1" d="100"/>
          <a:sy n="71" d="100"/>
        </p:scale>
        <p:origin x="90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81678E-EF76-4323-BCFC-6D724C230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DC0557E-D89F-461D-A4DD-D6B1662422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BF774D-4445-4BCC-B577-E3C021080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70DC-5CB7-4FB6-9884-BB917EAD457A}" type="datetimeFigureOut">
              <a:rPr lang="zh-TW" altLang="en-US" smtClean="0"/>
              <a:t>2022/1/27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B1F7B3-B015-4F36-88E0-C7991DF81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3446821-5D6D-4E24-9A52-4734AD4E3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45212-7D31-445B-97D0-D76A9E94A5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6383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30AF6E-959F-4AA0-ADF4-0A05AECB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1DA45C0-24E3-4F1F-8C5F-57F157903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C044082-83FB-4425-B3C1-E67837A8B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70DC-5CB7-4FB6-9884-BB917EAD457A}" type="datetimeFigureOut">
              <a:rPr lang="zh-TW" altLang="en-US" smtClean="0"/>
              <a:t>2022/1/27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045B1E2-41D9-4E41-AE39-486C116A1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D512420-894B-4478-9B71-F43DDE8C3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45212-7D31-445B-97D0-D76A9E94A5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227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AFF34EC-10AE-49CD-B7C5-F8F5A58F0B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5FCF7BA-FD78-4607-9C9D-617ECC420C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7943D74-CDF5-4987-84C4-9EE17E68B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70DC-5CB7-4FB6-9884-BB917EAD457A}" type="datetimeFigureOut">
              <a:rPr lang="zh-TW" altLang="en-US" smtClean="0"/>
              <a:t>2022/1/27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FB2622-2924-4210-A049-D60048420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A30FAE3-8D01-4A34-B9D6-E892AA7A1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45212-7D31-445B-97D0-D76A9E94A5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6964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D1A109-3727-46EE-8B86-0C9E9B09E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7CDFD64-564F-4E86-8665-A00B4AC93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E16757-FAAA-4AB1-8B6D-FA873AC38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70DC-5CB7-4FB6-9884-BB917EAD457A}" type="datetimeFigureOut">
              <a:rPr lang="zh-TW" altLang="en-US" smtClean="0"/>
              <a:t>2022/1/27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270E533-0A9B-4900-941D-3DFC9798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BCC47C-4F4A-4311-AB71-01DFF2EF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45212-7D31-445B-97D0-D76A9E94A5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412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29E5AA-14FC-4A3E-89F0-3D9FB0EA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619DF30-DF95-4B07-9D88-E668F723B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E08C7F1-C1A6-4376-86D9-237107406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70DC-5CB7-4FB6-9884-BB917EAD457A}" type="datetimeFigureOut">
              <a:rPr lang="zh-TW" altLang="en-US" smtClean="0"/>
              <a:t>2022/1/27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891A7FF-89C7-4B72-8066-A8068EB5D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71CA2C2-3B29-4C8D-B573-1B09A641B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45212-7D31-445B-97D0-D76A9E94A5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2583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D7CC6C-38AA-4A1C-A722-46C54FAC3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FF8494F-ADD1-4A65-BE63-195E8FB66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8BF3AC8-2EF9-4EA5-BB61-0151657E3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C2DDB17-8C3C-4211-B08A-7EC5DC2C3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70DC-5CB7-4FB6-9884-BB917EAD457A}" type="datetimeFigureOut">
              <a:rPr lang="zh-TW" altLang="en-US" smtClean="0"/>
              <a:t>2022/1/27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BF6B9F4-E8FE-48B2-BCE6-148BCFE6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28C140B-8DAF-4417-930F-34554C328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45212-7D31-445B-97D0-D76A9E94A5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0172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DD1F80-373E-4D52-8E9E-517BA59A0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745B660-28E0-429C-86A5-AB1512E0A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2DF50FE-B53D-47C8-B59B-B2912BD66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DC4D588-7A6C-4E14-B87A-D1A918C226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E595572-2666-4BAB-A7A0-3CB9BF0C2A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0541082-1550-4D31-A25C-E3D3FE37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70DC-5CB7-4FB6-9884-BB917EAD457A}" type="datetimeFigureOut">
              <a:rPr lang="zh-TW" altLang="en-US" smtClean="0"/>
              <a:t>2022/1/27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E604B6BB-9E71-4D37-A40E-895D19B0F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D0FCDF7-F53A-4D84-8891-3863DF812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45212-7D31-445B-97D0-D76A9E94A5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245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EDFE420-0666-4079-BB43-189A51629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E47CCB5-0C35-4C4A-B66F-769FE86B0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70DC-5CB7-4FB6-9884-BB917EAD457A}" type="datetimeFigureOut">
              <a:rPr lang="zh-TW" altLang="en-US" smtClean="0"/>
              <a:t>2022/1/27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A1E9506-A8A1-4B8D-A645-D1DD7CA82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53781FA-644F-43C3-BB16-301DF8B2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45212-7D31-445B-97D0-D76A9E94A5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3720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200BA2E-86D2-49CB-9DA4-531879EA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70DC-5CB7-4FB6-9884-BB917EAD457A}" type="datetimeFigureOut">
              <a:rPr lang="zh-TW" altLang="en-US" smtClean="0"/>
              <a:t>2022/1/27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94C7990-B632-439D-88FD-EFB1A210B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55E994D-B037-4030-8990-4D308AE0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45212-7D31-445B-97D0-D76A9E94A5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7773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876FF0-B64D-4B32-B066-4BE90C6C5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E95BE1-E7CE-473F-B548-63A97A28C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897F469-0A82-41D6-AA7D-1173B5FD5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B326F75-059C-4073-BB40-BA20958CB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70DC-5CB7-4FB6-9884-BB917EAD457A}" type="datetimeFigureOut">
              <a:rPr lang="zh-TW" altLang="en-US" smtClean="0"/>
              <a:t>2022/1/27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8C9C2A2-1A82-4545-B456-8E1401EDC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648E6D0-FD24-4AAD-8BAE-FCCA56A32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45212-7D31-445B-97D0-D76A9E94A5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5544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D00DB2-D044-4FE0-BC57-1CEE2F89A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FAD1945-202D-4A7F-8849-5B7487178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63676DA-7099-42B2-865A-6018A1C80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5AE794A-5067-446B-8656-4C4358D07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70DC-5CB7-4FB6-9884-BB917EAD457A}" type="datetimeFigureOut">
              <a:rPr lang="zh-TW" altLang="en-US" smtClean="0"/>
              <a:t>2022/1/27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8F724C8-19E7-4C58-870C-224E4C7E3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339F00F-606C-4538-909E-E323B385A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45212-7D31-445B-97D0-D76A9E94A5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3097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D735EA5-FCE6-46CD-8762-3849CF758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EFCC58C-F55D-4BDA-A189-597565ECD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19AD1A7-FB4E-491E-B6C3-E3CD93D290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670DC-5CB7-4FB6-9884-BB917EAD457A}" type="datetimeFigureOut">
              <a:rPr lang="zh-TW" altLang="en-US" smtClean="0"/>
              <a:t>2022/1/27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ADFBE1-0A84-4331-8629-B10890B49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B140AD1-613E-467D-9800-0BAE72601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45212-7D31-445B-97D0-D76A9E94A5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36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4F6E491-18F7-45C0-BE8C-D0C307E69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2DCBDD8-9311-4944-974A-E65DA53D2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92007"/>
            <a:ext cx="9144000" cy="2387600"/>
          </a:xfrm>
        </p:spPr>
        <p:txBody>
          <a:bodyPr>
            <a:normAutofit/>
          </a:bodyPr>
          <a:lstStyle/>
          <a:p>
            <a:r>
              <a:rPr lang="zh-TW" altLang="en-US" sz="6600" dirty="0">
                <a:solidFill>
                  <a:schemeClr val="accent2">
                    <a:lumMod val="50000"/>
                  </a:schemeClr>
                </a:solidFill>
                <a:latin typeface="華康超明體" panose="02010609010101010101" pitchFamily="49" charset="-120"/>
                <a:ea typeface="華康超明體" panose="02010609010101010101" pitchFamily="49" charset="-120"/>
              </a:rPr>
              <a:t>上湖國小</a:t>
            </a:r>
            <a:br>
              <a:rPr lang="en-US" altLang="zh-TW" sz="6600" dirty="0">
                <a:solidFill>
                  <a:schemeClr val="accent2">
                    <a:lumMod val="50000"/>
                  </a:schemeClr>
                </a:solidFill>
                <a:latin typeface="華康超明體" panose="02010609010101010101" pitchFamily="49" charset="-120"/>
                <a:ea typeface="華康超明體" panose="02010609010101010101" pitchFamily="49" charset="-120"/>
              </a:rPr>
            </a:br>
            <a:r>
              <a:rPr lang="zh-TW" altLang="en-US" sz="6600" dirty="0">
                <a:solidFill>
                  <a:schemeClr val="accent2">
                    <a:lumMod val="50000"/>
                  </a:schemeClr>
                </a:solidFill>
                <a:latin typeface="華康超明體" panose="02010609010101010101" pitchFamily="49" charset="-120"/>
                <a:ea typeface="華康超明體" panose="02010609010101010101" pitchFamily="49" charset="-120"/>
              </a:rPr>
              <a:t>圖書館成果報告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E4BA63E-2608-410A-BF91-F45D365A4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2193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zh-TW" sz="4800" dirty="0">
                <a:solidFill>
                  <a:schemeClr val="accent2">
                    <a:lumMod val="75000"/>
                  </a:schemeClr>
                </a:solidFill>
                <a:latin typeface="華康超明體" panose="02010609010101010101" pitchFamily="49" charset="-120"/>
                <a:ea typeface="華康超明體" panose="02010609010101010101" pitchFamily="49" charset="-120"/>
              </a:rPr>
              <a:t>110</a:t>
            </a:r>
            <a:r>
              <a:rPr lang="zh-TW" altLang="en-US" sz="4800" dirty="0">
                <a:solidFill>
                  <a:schemeClr val="accent2">
                    <a:lumMod val="75000"/>
                  </a:schemeClr>
                </a:solidFill>
                <a:latin typeface="華康超明體" panose="02010609010101010101" pitchFamily="49" charset="-120"/>
                <a:ea typeface="華康超明體" panose="02010609010101010101" pitchFamily="49" charset="-120"/>
              </a:rPr>
              <a:t>學年度上學期</a:t>
            </a:r>
          </a:p>
        </p:txBody>
      </p:sp>
    </p:spTree>
    <p:extLst>
      <p:ext uri="{BB962C8B-B14F-4D97-AF65-F5344CB8AC3E}">
        <p14:creationId xmlns:p14="http://schemas.microsoft.com/office/powerpoint/2010/main" val="1927605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B44AB50-2FDC-4DEA-8016-BFD322F36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79ABA7C-9349-4C81-8F72-14146C21A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73" y="597037"/>
            <a:ext cx="4577378" cy="631072"/>
          </a:xfrm>
        </p:spPr>
        <p:txBody>
          <a:bodyPr>
            <a:noAutofit/>
          </a:bodyPr>
          <a:lstStyle/>
          <a:p>
            <a:r>
              <a:rPr lang="zh-TW" altLang="en-US" b="1" dirty="0"/>
              <a:t>感謝一日志工</a:t>
            </a:r>
          </a:p>
        </p:txBody>
      </p:sp>
      <p:pic>
        <p:nvPicPr>
          <p:cNvPr id="8196" name="Picture 4" descr="可能是室內的圖像">
            <a:extLst>
              <a:ext uri="{FF2B5EF4-FFF2-40B4-BE49-F238E27FC236}">
                <a16:creationId xmlns:a16="http://schemas.microsoft.com/office/drawing/2014/main" id="{BED47D06-41C6-4741-867C-0FE23234E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170" y="1764001"/>
            <a:ext cx="2674620" cy="419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未提供相片說明。">
            <a:extLst>
              <a:ext uri="{FF2B5EF4-FFF2-40B4-BE49-F238E27FC236}">
                <a16:creationId xmlns:a16="http://schemas.microsoft.com/office/drawing/2014/main" id="{3CBFCB47-7D7E-4C89-9E45-A6AE4B178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81" y="1764001"/>
            <a:ext cx="2036236" cy="419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可能是一或多人和室內的圖像">
            <a:extLst>
              <a:ext uri="{FF2B5EF4-FFF2-40B4-BE49-F238E27FC236}">
                <a16:creationId xmlns:a16="http://schemas.microsoft.com/office/drawing/2014/main" id="{2A7CF423-DDAF-47E4-A8FB-ADA1FB721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14" y="3976489"/>
            <a:ext cx="3693459" cy="251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可能是室內的圖像">
            <a:extLst>
              <a:ext uri="{FF2B5EF4-FFF2-40B4-BE49-F238E27FC236}">
                <a16:creationId xmlns:a16="http://schemas.microsoft.com/office/drawing/2014/main" id="{F01FEB4A-2430-491B-9C33-840DBE1A5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592" y="1764001"/>
            <a:ext cx="2448710" cy="419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可能是一或多人、大家站著和室內的圖像">
            <a:extLst>
              <a:ext uri="{FF2B5EF4-FFF2-40B4-BE49-F238E27FC236}">
                <a16:creationId xmlns:a16="http://schemas.microsoft.com/office/drawing/2014/main" id="{5A9C92A9-087D-4992-847D-B06BD71CE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54" y="1517392"/>
            <a:ext cx="3693459" cy="234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可能是一或多人、大家站著和室內的圖像">
            <a:extLst>
              <a:ext uri="{FF2B5EF4-FFF2-40B4-BE49-F238E27FC236}">
                <a16:creationId xmlns:a16="http://schemas.microsoft.com/office/drawing/2014/main" id="{DD1DE58E-7963-4EB3-9346-E56EACCB00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676" y="1764001"/>
            <a:ext cx="1614867" cy="419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897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E119CC9-D35E-489A-B751-7DBE6B92E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220" name="Picture 4" descr="可能是小孩、站立和室內的圖像">
            <a:extLst>
              <a:ext uri="{FF2B5EF4-FFF2-40B4-BE49-F238E27FC236}">
                <a16:creationId xmlns:a16="http://schemas.microsoft.com/office/drawing/2014/main" id="{20FF1398-2476-4FF6-835E-5C2F82850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1" y="1704287"/>
            <a:ext cx="3850185" cy="377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5C093F1-80F5-4DC1-88AE-924E4DC0E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學期初的臨時書箱</a:t>
            </a:r>
          </a:p>
        </p:txBody>
      </p:sp>
      <p:pic>
        <p:nvPicPr>
          <p:cNvPr id="9224" name="Picture 8" descr="可能是小孩、站立和室內的圖像">
            <a:extLst>
              <a:ext uri="{FF2B5EF4-FFF2-40B4-BE49-F238E27FC236}">
                <a16:creationId xmlns:a16="http://schemas.microsoft.com/office/drawing/2014/main" id="{1AFD6371-0C6A-439A-8392-BF255ACC7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791" y="1711344"/>
            <a:ext cx="2829145" cy="377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可能是小孩、站立和室內的圖像">
            <a:extLst>
              <a:ext uri="{FF2B5EF4-FFF2-40B4-BE49-F238E27FC236}">
                <a16:creationId xmlns:a16="http://schemas.microsoft.com/office/drawing/2014/main" id="{030AE6BC-4F4E-476C-813D-E9673F24B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894" y="1711345"/>
            <a:ext cx="2781826" cy="377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可能是小孩的圖像">
            <a:extLst>
              <a:ext uri="{FF2B5EF4-FFF2-40B4-BE49-F238E27FC236}">
                <a16:creationId xmlns:a16="http://schemas.microsoft.com/office/drawing/2014/main" id="{08194CD8-5479-40C4-A38D-20EA5A1EFE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730" y="1690688"/>
            <a:ext cx="2632626" cy="379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877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504D754-6291-4C96-81B0-1BEA92DE8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AD5122A-F6E0-48DC-9B5D-BFFF05BF7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認識圖書館</a:t>
            </a:r>
          </a:p>
        </p:txBody>
      </p:sp>
      <p:pic>
        <p:nvPicPr>
          <p:cNvPr id="10244" name="Picture 4" descr="可能是小孩、室內和顯示的文字是「認識圖書館」的圖像">
            <a:extLst>
              <a:ext uri="{FF2B5EF4-FFF2-40B4-BE49-F238E27FC236}">
                <a16:creationId xmlns:a16="http://schemas.microsoft.com/office/drawing/2014/main" id="{801A3E3F-67DA-429A-BF31-502D07EF7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888" y="587150"/>
            <a:ext cx="3522608" cy="264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可能是小孩、坐下和室內的圖像">
            <a:extLst>
              <a:ext uri="{FF2B5EF4-FFF2-40B4-BE49-F238E27FC236}">
                <a16:creationId xmlns:a16="http://schemas.microsoft.com/office/drawing/2014/main" id="{E7FF7BFE-D690-407F-898C-DFE8EDABD9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55" y="3449377"/>
            <a:ext cx="3905219" cy="315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可能是小孩和室內的圖像">
            <a:extLst>
              <a:ext uri="{FF2B5EF4-FFF2-40B4-BE49-F238E27FC236}">
                <a16:creationId xmlns:a16="http://schemas.microsoft.com/office/drawing/2014/main" id="{EF8CD893-4479-4A45-9B84-77207CD3A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122" y="3449378"/>
            <a:ext cx="3522606" cy="315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可能是小孩和室內的圖像">
            <a:extLst>
              <a:ext uri="{FF2B5EF4-FFF2-40B4-BE49-F238E27FC236}">
                <a16:creationId xmlns:a16="http://schemas.microsoft.com/office/drawing/2014/main" id="{E14F9CC9-A51C-4DB7-8517-8DA59A4DD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122" y="587150"/>
            <a:ext cx="3522606" cy="264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E41C55E2-C9CC-4911-828B-8A4E222FED72}"/>
              </a:ext>
            </a:extLst>
          </p:cNvPr>
          <p:cNvSpPr txBox="1"/>
          <p:nvPr/>
        </p:nvSpPr>
        <p:spPr>
          <a:xfrm>
            <a:off x="794111" y="1603954"/>
            <a:ext cx="3297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b="1" dirty="0">
                <a:solidFill>
                  <a:srgbClr val="FF0000"/>
                </a:solidFill>
              </a:rPr>
              <a:t>你該知道的</a:t>
            </a:r>
            <a:r>
              <a:rPr lang="zh-TW" altLang="en-US" sz="24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「</a:t>
            </a:r>
            <a:r>
              <a:rPr lang="zh-TW" altLang="en-US" sz="2400" b="1" dirty="0">
                <a:solidFill>
                  <a:srgbClr val="FF0000"/>
                </a:solidFill>
              </a:rPr>
              <a:t>那些事</a:t>
            </a:r>
            <a:r>
              <a:rPr lang="zh-TW" altLang="en-US" sz="24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」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485DB86-FE79-45A3-BCDF-B930118BA9AA}"/>
              </a:ext>
            </a:extLst>
          </p:cNvPr>
          <p:cNvSpPr txBox="1"/>
          <p:nvPr/>
        </p:nvSpPr>
        <p:spPr>
          <a:xfrm>
            <a:off x="838200" y="2200700"/>
            <a:ext cx="3414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b="1" dirty="0">
                <a:solidFill>
                  <a:srgbClr val="FF0000"/>
                </a:solidFill>
              </a:rPr>
              <a:t>你該認識的</a:t>
            </a:r>
            <a:r>
              <a:rPr lang="zh-TW" altLang="en-US" sz="24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「</a:t>
            </a:r>
            <a:r>
              <a:rPr lang="zh-TW" altLang="en-US" sz="2400" b="1" dirty="0">
                <a:solidFill>
                  <a:srgbClr val="FF0000"/>
                </a:solidFill>
              </a:rPr>
              <a:t>那個人</a:t>
            </a:r>
            <a:r>
              <a:rPr lang="zh-TW" altLang="en-US" sz="24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」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D43E207-333F-4F01-8D63-9B1B0B914EF3}"/>
              </a:ext>
            </a:extLst>
          </p:cNvPr>
          <p:cNvSpPr txBox="1"/>
          <p:nvPr/>
        </p:nvSpPr>
        <p:spPr>
          <a:xfrm>
            <a:off x="8756724" y="4004698"/>
            <a:ext cx="2794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b="1" dirty="0">
                <a:solidFill>
                  <a:srgbClr val="FF0000"/>
                </a:solidFill>
              </a:rPr>
              <a:t>圖書館借閱規則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305D60A-C10B-4254-9ED0-339567A86636}"/>
              </a:ext>
            </a:extLst>
          </p:cNvPr>
          <p:cNvSpPr txBox="1"/>
          <p:nvPr/>
        </p:nvSpPr>
        <p:spPr>
          <a:xfrm>
            <a:off x="8756724" y="4629202"/>
            <a:ext cx="2237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b="1" dirty="0">
                <a:solidFill>
                  <a:srgbClr val="FF0000"/>
                </a:solidFill>
              </a:rPr>
              <a:t>怎麼跟昀婕阿姨</a:t>
            </a:r>
            <a:r>
              <a:rPr lang="en-US" altLang="zh-TW" sz="2400" b="1" dirty="0">
                <a:solidFill>
                  <a:srgbClr val="FF0000"/>
                </a:solidFill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</a:rPr>
              <a:t>聽障者</a:t>
            </a:r>
            <a:r>
              <a:rPr lang="en-US" altLang="zh-TW" sz="2400" b="1" dirty="0">
                <a:solidFill>
                  <a:srgbClr val="FF0000"/>
                </a:solidFill>
              </a:rPr>
              <a:t>)</a:t>
            </a:r>
            <a:r>
              <a:rPr lang="zh-TW" altLang="en-US" sz="2400" b="1" dirty="0">
                <a:solidFill>
                  <a:srgbClr val="FF0000"/>
                </a:solidFill>
              </a:rPr>
              <a:t>溝通</a:t>
            </a:r>
            <a:r>
              <a:rPr lang="en-US" altLang="zh-TW" sz="2400" b="1" dirty="0">
                <a:solidFill>
                  <a:srgbClr val="FF0000"/>
                </a:solidFill>
              </a:rPr>
              <a:t>?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330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27B564-48AF-4367-B8F7-722D8491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064"/>
            <a:ext cx="10515600" cy="1325563"/>
          </a:xfrm>
        </p:spPr>
        <p:txBody>
          <a:bodyPr/>
          <a:lstStyle/>
          <a:p>
            <a:r>
              <a:rPr lang="zh-TW" altLang="en-US" b="1" dirty="0"/>
              <a:t>學期借閱統計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215D4947-F1D1-48A8-BB6E-CE8F4ECCE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1683" y="2388134"/>
            <a:ext cx="5617889" cy="419080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44D7A9D-E4C3-443A-B94A-770450E72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15" y="2388134"/>
            <a:ext cx="5729053" cy="419080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B4BB019-37CF-4385-B4BD-C5F343274679}"/>
              </a:ext>
            </a:extLst>
          </p:cNvPr>
          <p:cNvSpPr txBox="1"/>
          <p:nvPr/>
        </p:nvSpPr>
        <p:spPr>
          <a:xfrm>
            <a:off x="978945" y="1328661"/>
            <a:ext cx="9531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FF0000"/>
                </a:solidFill>
                <a:latin typeface="華康超明體" panose="02010609010101010101" pitchFamily="49" charset="-120"/>
                <a:ea typeface="華康超明體" panose="02010609010101010101" pitchFamily="49" charset="-120"/>
              </a:rPr>
              <a:t>109</a:t>
            </a:r>
            <a:r>
              <a:rPr lang="zh-TW" altLang="en-US" sz="2400" dirty="0">
                <a:solidFill>
                  <a:srgbClr val="FF0000"/>
                </a:solidFill>
                <a:latin typeface="華康超明體" panose="02010609010101010101" pitchFamily="49" charset="-120"/>
                <a:ea typeface="華康超明體" panose="02010609010101010101" pitchFamily="49" charset="-120"/>
              </a:rPr>
              <a:t>學年度借閱量集中在五年級，</a:t>
            </a:r>
            <a:r>
              <a:rPr lang="en-US" altLang="zh-TW" sz="2400" dirty="0">
                <a:solidFill>
                  <a:srgbClr val="FF0000"/>
                </a:solidFill>
                <a:latin typeface="華康超明體" panose="02010609010101010101" pitchFamily="49" charset="-120"/>
                <a:ea typeface="華康超明體" panose="02010609010101010101" pitchFamily="49" charset="-120"/>
              </a:rPr>
              <a:t>110</a:t>
            </a:r>
            <a:r>
              <a:rPr lang="zh-TW" altLang="en-US" sz="2400" dirty="0">
                <a:solidFill>
                  <a:srgbClr val="FF0000"/>
                </a:solidFill>
                <a:latin typeface="華康超明體" panose="02010609010101010101" pitchFamily="49" charset="-120"/>
                <a:ea typeface="華康超明體" panose="02010609010101010101" pitchFamily="49" charset="-120"/>
              </a:rPr>
              <a:t>學年度各年級借閱量都有提升</a:t>
            </a:r>
            <a:endParaRPr lang="en-US" altLang="zh-TW" sz="2400" dirty="0">
              <a:solidFill>
                <a:srgbClr val="FF0000"/>
              </a:solidFill>
              <a:latin typeface="華康超明體" panose="02010609010101010101" pitchFamily="49" charset="-120"/>
              <a:ea typeface="華康超明體" panose="02010609010101010101" pitchFamily="49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FF0000"/>
                </a:solidFill>
                <a:latin typeface="華康超明體" panose="02010609010101010101" pitchFamily="49" charset="-120"/>
                <a:ea typeface="華康超明體" panose="02010609010101010101" pitchFamily="49" charset="-120"/>
              </a:rPr>
              <a:t>110</a:t>
            </a:r>
            <a:r>
              <a:rPr lang="zh-TW" altLang="en-US" sz="2400" dirty="0">
                <a:solidFill>
                  <a:srgbClr val="FF0000"/>
                </a:solidFill>
                <a:latin typeface="華康超明體" panose="02010609010101010101" pitchFamily="49" charset="-120"/>
                <a:ea typeface="華康超明體" panose="02010609010101010101" pitchFamily="49" charset="-120"/>
              </a:rPr>
              <a:t>學年度上學期開館雖然只有三個月，借閱量仍超越</a:t>
            </a:r>
            <a:r>
              <a:rPr lang="en-US" altLang="zh-TW" sz="2400" dirty="0">
                <a:solidFill>
                  <a:srgbClr val="FF0000"/>
                </a:solidFill>
                <a:latin typeface="華康超明體" panose="02010609010101010101" pitchFamily="49" charset="-120"/>
                <a:ea typeface="華康超明體" panose="02010609010101010101" pitchFamily="49" charset="-120"/>
              </a:rPr>
              <a:t>109</a:t>
            </a:r>
            <a:r>
              <a:rPr lang="zh-TW" altLang="en-US" sz="2400" dirty="0">
                <a:solidFill>
                  <a:srgbClr val="FF0000"/>
                </a:solidFill>
                <a:latin typeface="華康超明體" panose="02010609010101010101" pitchFamily="49" charset="-120"/>
                <a:ea typeface="華康超明體" panose="02010609010101010101" pitchFamily="49" charset="-120"/>
              </a:rPr>
              <a:t>學年度</a:t>
            </a:r>
            <a:r>
              <a:rPr lang="en-US" altLang="zh-TW" sz="2400" dirty="0">
                <a:solidFill>
                  <a:srgbClr val="FF0000"/>
                </a:solidFill>
                <a:latin typeface="華康超明體" panose="02010609010101010101" pitchFamily="49" charset="-120"/>
                <a:ea typeface="華康超明體" panose="02010609010101010101" pitchFamily="49" charset="-120"/>
              </a:rPr>
              <a:t>!</a:t>
            </a:r>
            <a:endParaRPr lang="zh-TW" altLang="en-US" sz="2400" dirty="0">
              <a:solidFill>
                <a:srgbClr val="FF0000"/>
              </a:solidFill>
              <a:latin typeface="華康超明體" panose="02010609010101010101" pitchFamily="49" charset="-120"/>
              <a:ea typeface="華康超明體" panose="02010609010101010101" pitchFamily="49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58E4E16-5784-4823-9695-4A2B490BA780}"/>
              </a:ext>
            </a:extLst>
          </p:cNvPr>
          <p:cNvSpPr/>
          <p:nvPr/>
        </p:nvSpPr>
        <p:spPr>
          <a:xfrm rot="19788813">
            <a:off x="7124915" y="4598314"/>
            <a:ext cx="2944047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勝</a:t>
            </a:r>
            <a:r>
              <a:rPr lang="en-US" altLang="zh-TW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!</a:t>
            </a:r>
            <a:endParaRPr lang="zh-TW" altLang="en-US" sz="11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20469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706BF90-374B-452E-8BB1-3667DB71E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12192000" cy="685165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78BD64F-639C-436A-AE5D-505239A98BF7}"/>
              </a:ext>
            </a:extLst>
          </p:cNvPr>
          <p:cNvSpPr/>
          <p:nvPr/>
        </p:nvSpPr>
        <p:spPr>
          <a:xfrm>
            <a:off x="1925088" y="1076742"/>
            <a:ext cx="865774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華康超明體" panose="02010609010101010101" pitchFamily="49" charset="-120"/>
                <a:ea typeface="華康超明體" panose="02010609010101010101" pitchFamily="49" charset="-120"/>
              </a:rPr>
              <a:t>謝謝大家對於上湖國小</a:t>
            </a:r>
            <a:endParaRPr lang="en-US" altLang="zh-TW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華康超明體" panose="02010609010101010101" pitchFamily="49" charset="-120"/>
              <a:ea typeface="華康超明體" panose="02010609010101010101" pitchFamily="49" charset="-120"/>
            </a:endParaRPr>
          </a:p>
          <a:p>
            <a:pPr algn="ctr"/>
            <a:r>
              <a:rPr lang="zh-TW" alt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華康超明體" panose="02010609010101010101" pitchFamily="49" charset="-120"/>
                <a:ea typeface="華康超明體" panose="02010609010101010101" pitchFamily="49" charset="-120"/>
              </a:rPr>
              <a:t>閱讀活動的支持和協助</a:t>
            </a:r>
            <a:endParaRPr lang="zh-TW" alt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華康超明體" panose="02010609010101010101" pitchFamily="49" charset="-120"/>
              <a:ea typeface="華康超明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7810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FF3C53B-6C5B-4689-B41F-0B1335628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F16DE84-E664-421C-BEF8-0A5FBB217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感謝圖書志工團隊</a:t>
            </a:r>
          </a:p>
        </p:txBody>
      </p:sp>
      <p:pic>
        <p:nvPicPr>
          <p:cNvPr id="3" name="110年學年度第一學期圖書館家長志工">
            <a:hlinkClick r:id="" action="ppaction://media"/>
            <a:extLst>
              <a:ext uri="{FF2B5EF4-FFF2-40B4-BE49-F238E27FC236}">
                <a16:creationId xmlns:a16="http://schemas.microsoft.com/office/drawing/2014/main" id="{78E103A9-49CC-4DE4-84B1-BECBE0757E0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4329" y="1690688"/>
            <a:ext cx="8063341" cy="437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9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8B7355E-ABFC-4456-84AC-2EE1621BE7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6433489-8367-490F-A5BE-A565ED729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感謝圖書小志工</a:t>
            </a:r>
          </a:p>
        </p:txBody>
      </p:sp>
      <p:pic>
        <p:nvPicPr>
          <p:cNvPr id="4" name="110學年度第一學期圖書館小志工">
            <a:hlinkClick r:id="" action="ppaction://media"/>
            <a:extLst>
              <a:ext uri="{FF2B5EF4-FFF2-40B4-BE49-F238E27FC236}">
                <a16:creationId xmlns:a16="http://schemas.microsoft.com/office/drawing/2014/main" id="{24A05991-10D5-40F1-8959-98F95685578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6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1855" y="1690688"/>
            <a:ext cx="8048289" cy="4351338"/>
          </a:xfrm>
        </p:spPr>
      </p:pic>
    </p:spTree>
    <p:extLst>
      <p:ext uri="{BB962C8B-B14F-4D97-AF65-F5344CB8AC3E}">
        <p14:creationId xmlns:p14="http://schemas.microsoft.com/office/powerpoint/2010/main" val="292486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28AFD6B-CB0A-44AA-B274-C39A689C8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FAF6D91-E711-462C-9A06-A568C7F0E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感謝雲水書車</a:t>
            </a:r>
          </a:p>
        </p:txBody>
      </p:sp>
      <p:pic>
        <p:nvPicPr>
          <p:cNvPr id="4098" name="Picture 2" descr="可能是 6 個人和大家站著的圖像">
            <a:extLst>
              <a:ext uri="{FF2B5EF4-FFF2-40B4-BE49-F238E27FC236}">
                <a16:creationId xmlns:a16="http://schemas.microsoft.com/office/drawing/2014/main" id="{82CFF9AF-B16B-4363-BDD9-3A0135E9C9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18" y="1729284"/>
            <a:ext cx="4789714" cy="359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可能是 7 個人、小孩、大家站著和室內的圖像">
            <a:extLst>
              <a:ext uri="{FF2B5EF4-FFF2-40B4-BE49-F238E27FC236}">
                <a16:creationId xmlns:a16="http://schemas.microsoft.com/office/drawing/2014/main" id="{2441B920-73D2-4200-8C0F-592F036EA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077" y="262738"/>
            <a:ext cx="4453665" cy="265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101雲水書車">
            <a:hlinkClick r:id="" action="ppaction://media"/>
            <a:extLst>
              <a:ext uri="{FF2B5EF4-FFF2-40B4-BE49-F238E27FC236}">
                <a16:creationId xmlns:a16="http://schemas.microsoft.com/office/drawing/2014/main" id="{75A79461-7CCB-436D-86F9-570610423F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45755" y="3093444"/>
            <a:ext cx="5282005" cy="297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3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770D7BC-856A-4196-8EDE-84A93B71C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B21A463-2F40-4CAC-86DF-57E18D91F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感謝師長們帶領孩子閱讀</a:t>
            </a:r>
          </a:p>
        </p:txBody>
      </p:sp>
      <p:pic>
        <p:nvPicPr>
          <p:cNvPr id="1026" name="Picture 2" descr="可能是 4 個人、大家坐著、大家站著和室內的圖像">
            <a:extLst>
              <a:ext uri="{FF2B5EF4-FFF2-40B4-BE49-F238E27FC236}">
                <a16:creationId xmlns:a16="http://schemas.microsoft.com/office/drawing/2014/main" id="{3455114C-6BB8-4108-8C1B-E3B7826631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80" y="1773473"/>
            <a:ext cx="3857237" cy="2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可能是 14 個人、大家站著和鞋類的圖像">
            <a:extLst>
              <a:ext uri="{FF2B5EF4-FFF2-40B4-BE49-F238E27FC236}">
                <a16:creationId xmlns:a16="http://schemas.microsoft.com/office/drawing/2014/main" id="{3CE4BE3F-A9EC-4700-B2F3-C201C7B4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698" y="4069233"/>
            <a:ext cx="3857237" cy="242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可能是 10 個人、小孩和室內的圖像">
            <a:extLst>
              <a:ext uri="{FF2B5EF4-FFF2-40B4-BE49-F238E27FC236}">
                <a16:creationId xmlns:a16="http://schemas.microsoft.com/office/drawing/2014/main" id="{27DE27A7-1013-45F7-9CBC-B6E9218D5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80" y="4069233"/>
            <a:ext cx="3857237" cy="242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3F41765-B6AD-445D-A319-12FED64E1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699" y="1772719"/>
            <a:ext cx="3857236" cy="221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4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898F3E2-CED1-420F-BC91-4C82AE6A3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6B66454-F46A-43FC-B100-5B88EF870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2021</a:t>
            </a:r>
            <a:r>
              <a:rPr lang="zh-TW" altLang="en-US" b="1" dirty="0"/>
              <a:t>明日說書人</a:t>
            </a:r>
          </a:p>
        </p:txBody>
      </p:sp>
      <p:pic>
        <p:nvPicPr>
          <p:cNvPr id="1026" name="Picture 2" descr="可能是 1 人、小孩、站立和室內的圖像">
            <a:extLst>
              <a:ext uri="{FF2B5EF4-FFF2-40B4-BE49-F238E27FC236}">
                <a16:creationId xmlns:a16="http://schemas.microsoft.com/office/drawing/2014/main" id="{0C6C8226-40B7-48F8-BFB2-E1998DEAD1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1" y="1516828"/>
            <a:ext cx="2972635" cy="437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可能是 6 個人、小孩和大家站著的圖像">
            <a:extLst>
              <a:ext uri="{FF2B5EF4-FFF2-40B4-BE49-F238E27FC236}">
                <a16:creationId xmlns:a16="http://schemas.microsoft.com/office/drawing/2014/main" id="{3FCE3A0A-678A-4D18-B1DA-1C94160F0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84" y="3868410"/>
            <a:ext cx="3360998" cy="252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7333EA1-018C-47BE-9E16-43FFF4A8D0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8124" y="1346143"/>
            <a:ext cx="3315676" cy="244679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7D9A519-EB79-43CB-86FF-A03FFF56D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3828" y="1188704"/>
            <a:ext cx="3150953" cy="2517306"/>
          </a:xfrm>
          <a:prstGeom prst="rect">
            <a:avLst/>
          </a:prstGeom>
        </p:spPr>
      </p:pic>
      <p:pic>
        <p:nvPicPr>
          <p:cNvPr id="3" name="2021明日說書人國小中年級組桃園市 上湖國小-王彥霖-我爸爸超厲害">
            <a:hlinkClick r:id="" action="ppaction://media"/>
            <a:extLst>
              <a:ext uri="{FF2B5EF4-FFF2-40B4-BE49-F238E27FC236}">
                <a16:creationId xmlns:a16="http://schemas.microsoft.com/office/drawing/2014/main" id="{E587E8BA-A18A-4DF6-880F-567E2CDECD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23469" y="3868411"/>
            <a:ext cx="3360998" cy="252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2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82AF8E1-A5E5-45B6-9C63-73043B0CA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4B4E091-A544-4BDA-A49D-5771E4969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另類教師節</a:t>
            </a:r>
            <a:r>
              <a:rPr lang="en-US" altLang="zh-TW" b="1" dirty="0"/>
              <a:t>~</a:t>
            </a:r>
            <a:r>
              <a:rPr lang="zh-TW" altLang="en-US" b="1" dirty="0"/>
              <a:t>感謝藍色超人</a:t>
            </a:r>
          </a:p>
        </p:txBody>
      </p:sp>
      <p:pic>
        <p:nvPicPr>
          <p:cNvPr id="2050" name="Picture 2" descr="可能是插圖">
            <a:extLst>
              <a:ext uri="{FF2B5EF4-FFF2-40B4-BE49-F238E27FC236}">
                <a16:creationId xmlns:a16="http://schemas.microsoft.com/office/drawing/2014/main" id="{72C4FF97-F985-4499-9367-5319BD9077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3061" r="3628"/>
          <a:stretch/>
        </p:blipFill>
        <p:spPr bwMode="auto">
          <a:xfrm>
            <a:off x="8026203" y="1570614"/>
            <a:ext cx="3150481" cy="4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可能是 7 個人、小孩、大家站著和室內的圖像">
            <a:extLst>
              <a:ext uri="{FF2B5EF4-FFF2-40B4-BE49-F238E27FC236}">
                <a16:creationId xmlns:a16="http://schemas.microsoft.com/office/drawing/2014/main" id="{3708C73D-57A7-48CC-8E0A-39047254B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7" r="5255"/>
          <a:stretch/>
        </p:blipFill>
        <p:spPr bwMode="auto">
          <a:xfrm>
            <a:off x="959621" y="4031744"/>
            <a:ext cx="3416623" cy="223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可能是一或多人、大家站著和戶外的圖像">
            <a:extLst>
              <a:ext uri="{FF2B5EF4-FFF2-40B4-BE49-F238E27FC236}">
                <a16:creationId xmlns:a16="http://schemas.microsoft.com/office/drawing/2014/main" id="{304788CE-8D9B-48DB-824A-70C6288DE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22" y="1570614"/>
            <a:ext cx="3416623" cy="233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可能是一或多人、大家站著和戶外的圖像">
            <a:extLst>
              <a:ext uri="{FF2B5EF4-FFF2-40B4-BE49-F238E27FC236}">
                <a16:creationId xmlns:a16="http://schemas.microsoft.com/office/drawing/2014/main" id="{8298B936-8E26-42F4-892F-7FAE0519E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84" y="1570615"/>
            <a:ext cx="3150480" cy="236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643B6CA-1F5B-4B58-99DE-7FD93C6D2F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514"/>
          <a:stretch/>
        </p:blipFill>
        <p:spPr>
          <a:xfrm>
            <a:off x="4625983" y="4020698"/>
            <a:ext cx="3150481" cy="22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7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824C33-9771-487B-BFEB-E34C54468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感謝政府補助購書、各界贈書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FCD6A2BD-4F52-416C-9578-ECEBFFD16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8651" y="4234186"/>
            <a:ext cx="2238045" cy="2396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EB95D13-EEE0-4F8D-96F4-8D5785271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028" y="4234186"/>
            <a:ext cx="2238045" cy="2396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AB4E9AC-6CB4-4572-8DE3-947C9596F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5315" y="1585391"/>
            <a:ext cx="2238045" cy="246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9B6F5A0-59B0-4446-9B0F-B8E6BA1A8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809" y="1585390"/>
            <a:ext cx="2170641" cy="246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63F52C4-CB20-454E-9BD6-918C9C744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10" y="1585392"/>
            <a:ext cx="2207688" cy="2461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10560C5-C408-4361-96B0-3BB01F3DF6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9406" y="4234186"/>
            <a:ext cx="2258635" cy="2396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2749C52-34E9-45D9-A9D8-5D2023EEF0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4900" y="1585391"/>
            <a:ext cx="2238045" cy="246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內容版面配置區 3">
            <a:extLst>
              <a:ext uri="{FF2B5EF4-FFF2-40B4-BE49-F238E27FC236}">
                <a16:creationId xmlns:a16="http://schemas.microsoft.com/office/drawing/2014/main" id="{DC442CA9-289C-4A65-8031-7ABD69A878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2082" y="4230226"/>
            <a:ext cx="2321267" cy="246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6587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4BEE204-0D73-4CA9-95A2-6D2E800FB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4" descr="可能是 4 個人、小孩和大家站著的圖像">
            <a:extLst>
              <a:ext uri="{FF2B5EF4-FFF2-40B4-BE49-F238E27FC236}">
                <a16:creationId xmlns:a16="http://schemas.microsoft.com/office/drawing/2014/main" id="{CE9BF8AD-2591-4BB4-A52C-7DF299F2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1" y="1651022"/>
            <a:ext cx="4042979" cy="242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可能是 2 個人、大家站著和室內的圖像">
            <a:extLst>
              <a:ext uri="{FF2B5EF4-FFF2-40B4-BE49-F238E27FC236}">
                <a16:creationId xmlns:a16="http://schemas.microsoft.com/office/drawing/2014/main" id="{89778DFD-045D-43C1-BE2C-B5162354C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2" y="1664215"/>
            <a:ext cx="3535575" cy="242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02DCE26-1702-4734-8F2A-0177196D2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小小說書人</a:t>
            </a:r>
          </a:p>
        </p:txBody>
      </p:sp>
      <p:pic>
        <p:nvPicPr>
          <p:cNvPr id="3074" name="Picture 2" descr="可能是 3 個人、小孩、大家站著、大家坐著和室內的圖像">
            <a:extLst>
              <a:ext uri="{FF2B5EF4-FFF2-40B4-BE49-F238E27FC236}">
                <a16:creationId xmlns:a16="http://schemas.microsoft.com/office/drawing/2014/main" id="{73D802E6-512C-4303-A9A7-C1147E1FAE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8"/>
          <a:stretch/>
        </p:blipFill>
        <p:spPr bwMode="auto">
          <a:xfrm>
            <a:off x="8307770" y="1622527"/>
            <a:ext cx="3535574" cy="246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可能是 3 個人、小孩、大家站著、大家坐著和室內的圖像">
            <a:extLst>
              <a:ext uri="{FF2B5EF4-FFF2-40B4-BE49-F238E27FC236}">
                <a16:creationId xmlns:a16="http://schemas.microsoft.com/office/drawing/2014/main" id="{F744D47C-A745-45BA-8053-8D254C9EA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29287" r="2078"/>
          <a:stretch/>
        </p:blipFill>
        <p:spPr bwMode="auto">
          <a:xfrm>
            <a:off x="6390413" y="4215515"/>
            <a:ext cx="3529568" cy="242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可能是 13 個人、小孩、大家站著和室內的圖像">
            <a:extLst>
              <a:ext uri="{FF2B5EF4-FFF2-40B4-BE49-F238E27FC236}">
                <a16:creationId xmlns:a16="http://schemas.microsoft.com/office/drawing/2014/main" id="{254F20C2-6398-42D7-A6F7-98AD50654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266" y="4215515"/>
            <a:ext cx="3529568" cy="245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379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157</Words>
  <Application>Microsoft Office PowerPoint</Application>
  <PresentationFormat>寬螢幕</PresentationFormat>
  <Paragraphs>23</Paragraphs>
  <Slides>14</Slides>
  <Notes>0</Notes>
  <HiddenSlides>0</HiddenSlides>
  <MMClips>4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2" baseType="lpstr">
      <vt:lpstr>SimSun</vt:lpstr>
      <vt:lpstr>華康超明體</vt:lpstr>
      <vt:lpstr>新細明體</vt:lpstr>
      <vt:lpstr>Arial</vt:lpstr>
      <vt:lpstr>Calibri</vt:lpstr>
      <vt:lpstr>Calibri Light</vt:lpstr>
      <vt:lpstr>Wingdings</vt:lpstr>
      <vt:lpstr>Office 佈景主題</vt:lpstr>
      <vt:lpstr>上湖國小 圖書館成果報告</vt:lpstr>
      <vt:lpstr>感謝圖書志工團隊</vt:lpstr>
      <vt:lpstr>感謝圖書小志工</vt:lpstr>
      <vt:lpstr>感謝雲水書車</vt:lpstr>
      <vt:lpstr>感謝師長們帶領孩子閱讀</vt:lpstr>
      <vt:lpstr>2021明日說書人</vt:lpstr>
      <vt:lpstr>另類教師節~感謝藍色超人</vt:lpstr>
      <vt:lpstr>感謝政府補助購書、各界贈書</vt:lpstr>
      <vt:lpstr>小小說書人</vt:lpstr>
      <vt:lpstr>感謝一日志工</vt:lpstr>
      <vt:lpstr>學期初的臨時書箱</vt:lpstr>
      <vt:lpstr>認識圖書館</vt:lpstr>
      <vt:lpstr>學期借閱統計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圖書館報告</dc:title>
  <dc:creator>User</dc:creator>
  <cp:lastModifiedBy>User</cp:lastModifiedBy>
  <cp:revision>30</cp:revision>
  <dcterms:created xsi:type="dcterms:W3CDTF">2022-01-11T05:20:37Z</dcterms:created>
  <dcterms:modified xsi:type="dcterms:W3CDTF">2022-01-27T03:52:34Z</dcterms:modified>
</cp:coreProperties>
</file>