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4" r:id="rId1"/>
  </p:sldMasterIdLst>
  <p:notesMasterIdLst>
    <p:notesMasterId r:id="rId12"/>
  </p:notesMasterIdLst>
  <p:sldIdLst>
    <p:sldId id="265" r:id="rId2"/>
    <p:sldId id="257" r:id="rId3"/>
    <p:sldId id="269" r:id="rId4"/>
    <p:sldId id="268" r:id="rId5"/>
    <p:sldId id="267" r:id="rId6"/>
    <p:sldId id="266" r:id="rId7"/>
    <p:sldId id="262" r:id="rId8"/>
    <p:sldId id="261" r:id="rId9"/>
    <p:sldId id="263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微軟正黑體" panose="020B0604030504040204" pitchFamily="34" charset="-120"/>
      <p:regular r:id="rId23"/>
      <p:bold r:id="rId24"/>
    </p:embeddedFont>
    <p:embeddedFont>
      <p:font typeface="微軟正黑體" panose="020B0604030504040204" pitchFamily="34" charset="-12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6D675-6026-0A18-6705-9920C1AE5441}" v="100" dt="2022-12-21T06:27:16.384"/>
    <p1510:client id="{22E279F6-8430-A488-344A-F647C3E9F5B0}" v="53" dt="2022-12-20T05:57:03.235"/>
    <p1510:client id="{31F47167-F92D-F936-EAD2-E8FE8DC65B08}" v="7" dt="2022-12-20T04:33:24.301"/>
    <p1510:client id="{DBC49D13-9A01-1066-FDA9-E78B5A7C5018}" v="208" dt="2022-12-20T07:01:44.825"/>
    <p1510:client id="{5114A3C2-6B3B-B061-4814-CE58AC050B7B}" v="136" dt="2022-12-20T06:32:28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d4ee9c79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d4ee9c79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e544a273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be544a273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e544a273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be544a273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e544a273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be544a273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be544a273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be544a273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bd4ee9c79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bd4ee9c79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d4ee9c79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d4ee9c79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bd4ee9c79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bd4ee9c79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d4ee9c79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d4ee9c79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7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15436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7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5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4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3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0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0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4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885.org.t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://www.web547.org.tw" TargetMode="External"/><Relationship Id="rId4" Type="http://schemas.openxmlformats.org/officeDocument/2006/relationships/hyperlink" Target="https://i.win.org.t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bN3Y96FOX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3549029-EF92-0CD5-B7DD-4FBA2085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" y="682299"/>
            <a:ext cx="7945928" cy="2915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>
                <a:latin typeface="Microsoft JhengHei"/>
                <a:ea typeface="Microsoft JhengHei"/>
                <a:cs typeface="Calibri"/>
              </a:rPr>
              <a:t>有人要我拍裸照  我該怎麼辧</a:t>
            </a:r>
            <a:br>
              <a:rPr lang="zh-TW" altLang="en-US" sz="4000" b="1" dirty="0">
                <a:latin typeface="Microsoft JhengHei"/>
                <a:ea typeface="Microsoft JhengHei"/>
                <a:cs typeface="Calibri"/>
              </a:rPr>
            </a:br>
            <a:r>
              <a:rPr lang="zh-TW" altLang="en-US" sz="4000" b="1">
                <a:latin typeface="Microsoft JhengHei"/>
                <a:ea typeface="Microsoft JhengHei"/>
                <a:cs typeface="Calibri"/>
              </a:rPr>
              <a:t>不拍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</a:t>
            </a: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不傳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 </a:t>
            </a: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要求助</a:t>
            </a:r>
            <a:endParaRPr lang="en-US" altLang="zh-TW" sz="4000" b="1" kern="1200"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4328"/>
            <a:ext cx="8104908" cy="1316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4">
            <a:extLst>
              <a:ext uri="{FF2B5EF4-FFF2-40B4-BE49-F238E27FC236}">
                <a16:creationId xmlns:a16="http://schemas.microsoft.com/office/drawing/2014/main" id="{1C601609-75CE-4CAA-9520-1CD1076BA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1537620"/>
            <a:ext cx="174721" cy="1005659"/>
            <a:chOff x="56167" y="2050133"/>
            <a:chExt cx="232963" cy="134086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59900C35-2E02-41A0-ABB5-EA0BEB9FD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CBCF5FCB-4FA9-4595-90C2-9D063B5E4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C1AADA6C-3F63-4D4A-AF84-0ED447D0F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D3D59899-4DF2-4DE1-8EE8-1C8E16055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DA4C4CDA-3FC5-4A6A-BAFE-977CB614E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016669-38F7-4F7F-AD2F-2BA576D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DA73A589-79D3-4A5A-9094-C3A69CF9E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56EB2622-CE07-49D9-96DA-A27CD49698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2">
              <a:extLst>
                <a:ext uri="{FF2B5EF4-FFF2-40B4-BE49-F238E27FC236}">
                  <a16:creationId xmlns:a16="http://schemas.microsoft.com/office/drawing/2014/main" id="{2F004B65-48B3-4E04-B12B-A42AE1BA7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5D51F45B-6911-4E9B-8F00-9F9016B8A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2">
              <a:extLst>
                <a:ext uri="{FF2B5EF4-FFF2-40B4-BE49-F238E27FC236}">
                  <a16:creationId xmlns:a16="http://schemas.microsoft.com/office/drawing/2014/main" id="{2CB57D3C-685E-4CF6-80E7-D6D2E8AA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42B7417D-88BA-4A07-A037-A598CA51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2581F91C-3245-4CC9-AE9C-20713201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8449BF09-F04A-412E-8CBA-D81F0F2AF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73FB0607-74E7-40F5-9196-F19E1AB74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263E7E3B-57A7-4E14-BC6E-F5888E6A9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EE6C892E-7464-4649-AFAC-8FCD23E5F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FEC3099C-1531-4B73-9DE7-B3B15ABE4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D768EF6-7AE9-40DE-8CC0-901E573E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153FD2-D44D-43AE-B1F6-EB5737FF2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76038"/>
            <a:ext cx="8528857" cy="267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749F78-2013-69C1-44AB-3523E27F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5683" y="4869180"/>
            <a:ext cx="3086100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200" b="1" kern="1200">
                <a:solidFill>
                  <a:srgbClr val="FFFFFF"/>
                </a:solidFill>
                <a:latin typeface="Microsoft JhengHei"/>
                <a:ea typeface="Microsoft JhengHei"/>
                <a:cs typeface="+mn-cs"/>
              </a:rPr>
              <a:t>版權所有  教育部  台灣展翅協會</a:t>
            </a:r>
            <a:endParaRPr lang="zh-TW" altLang="en-US" sz="1200" b="1" kern="1200">
              <a:solidFill>
                <a:srgbClr val="FFFFFF"/>
              </a:solidFill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0B854AA-9C0A-2F37-1943-5EAF5F05EFB6}"/>
              </a:ext>
            </a:extLst>
          </p:cNvPr>
          <p:cNvSpPr txBox="1"/>
          <p:nvPr/>
        </p:nvSpPr>
        <p:spPr>
          <a:xfrm>
            <a:off x="124574" y="17273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latin typeface="Microsoft JhengHei"/>
                <a:ea typeface="Microsoft JhengHei"/>
              </a:rPr>
              <a:t>數位</a:t>
            </a:r>
            <a:r>
              <a:rPr lang="en-US" altLang="zh-TW" dirty="0">
                <a:latin typeface="Microsoft JhengHei"/>
              </a:rPr>
              <a:t>/</a:t>
            </a:r>
            <a:r>
              <a:rPr lang="zh-TW">
                <a:latin typeface="Microsoft JhengHei"/>
                <a:ea typeface="Microsoft JhengHei"/>
              </a:rPr>
              <a:t>網路性別暴力防治</a:t>
            </a:r>
            <a:endParaRPr lang="zh-TW" altLang="en-US">
              <a:latin typeface="Microsoft JhengHei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09370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求助資源</a:t>
            </a: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628650" y="1447038"/>
            <a:ext cx="7886700" cy="318897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22860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/>
              <a:t>學校學務／輔導處室</a:t>
            </a:r>
            <a:endParaRPr lang="en-US" sz="1700" b="1" dirty="0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/>
              <a:t>撥打110 /113</a:t>
            </a:r>
            <a:endParaRPr lang="en-US" sz="1700" b="1" dirty="0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/>
              <a:t>各縣巿學生輔導諮商中心</a:t>
            </a:r>
            <a:endParaRPr lang="en-US" sz="1700" b="1" dirty="0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/>
              <a:t>台灣展翅協會web885網路諮詢熱線 </a:t>
            </a:r>
            <a:r>
              <a:rPr lang="en-US" sz="1700" b="1" dirty="0"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u="sng" dirty="0">
                <a:hlinkClick r:id="rId3"/>
              </a:rPr>
              <a:t>http://www.web885.org.tw</a:t>
            </a:r>
            <a:endParaRPr lang="en-US" sz="1700" b="1" u="sng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/>
              <a:t>iwin網路內容防護機構</a:t>
            </a:r>
            <a:r>
              <a:rPr lang="en-US" sz="1700" b="1" dirty="0"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u="sng" dirty="0">
                <a:hlinkClick r:id="rId4"/>
              </a:rPr>
              <a:t>https://i.win.org.tw</a:t>
            </a:r>
            <a:endParaRPr lang="en-US" sz="1700" b="1" u="sng"/>
          </a:p>
          <a:p>
            <a:pPr marL="457200" lvl="0" indent="-22860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9952"/>
              <a:buFont typeface="Arial" panose="020B0604020202020204" pitchFamily="34" charset="0"/>
              <a:buChar char="•"/>
            </a:pPr>
            <a:endParaRPr lang="en-US" sz="1700" b="1"/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b="1" dirty="0"/>
              <a:t>*</a:t>
            </a:r>
            <a:r>
              <a:rPr lang="en-US" sz="1700" b="1" dirty="0" err="1"/>
              <a:t>若影像已被散布，以下單位可協助要求網路業者移除違法內容</a:t>
            </a:r>
            <a:r>
              <a:rPr lang="en-US" sz="1700" b="1" dirty="0"/>
              <a:t>。</a:t>
            </a:r>
            <a:endParaRPr lang="en-US" sz="1700" b="1" dirty="0">
              <a:cs typeface="Calibri" panose="020F0502020204030204"/>
            </a:endParaRPr>
          </a:p>
          <a:p>
            <a:pPr marL="457200" lvl="0" indent="-228600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/>
              <a:t>台灣展翅協會web547網路檢舉熱線(</a:t>
            </a:r>
            <a:r>
              <a:rPr lang="en-US" sz="1700" b="1" u="sng" dirty="0">
                <a:hlinkClick r:id="rId5"/>
              </a:rPr>
              <a:t>http://www.web547.org.tw</a:t>
            </a:r>
            <a:r>
              <a:rPr lang="en-US" sz="1700" b="1" dirty="0"/>
              <a:t>)</a:t>
            </a:r>
            <a:endParaRPr lang="en-US" sz="1700" b="1" dirty="0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/>
              <a:t>iwin網路內容防護機構</a:t>
            </a:r>
            <a:endParaRPr lang="en-US" sz="1700" b="1" dirty="0">
              <a:cs typeface="Calibri"/>
            </a:endParaRPr>
          </a:p>
          <a:p>
            <a:pPr marL="0" lvl="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4F3D2AE-3244-E60B-AA02-687D8BC57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966" y="3637630"/>
            <a:ext cx="866955" cy="106001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00C1C88-81E5-A98C-1813-5C56FBC521E8}"/>
              </a:ext>
            </a:extLst>
          </p:cNvPr>
          <p:cNvSpPr txBox="1"/>
          <p:nvPr/>
        </p:nvSpPr>
        <p:spPr>
          <a:xfrm>
            <a:off x="7432069" y="4770420"/>
            <a:ext cx="1657993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微軟正黑體"/>
                <a:ea typeface="微軟正黑體"/>
              </a:rPr>
              <a:t>了解更多相關資訊</a:t>
            </a:r>
            <a:endParaRPr lang="en-US" altLang="zh-TW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0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Freeform: Shape 10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AEB9878-0031-E362-34EE-58E10120B478}"/>
              </a:ext>
            </a:extLst>
          </p:cNvPr>
          <p:cNvSpPr txBox="1"/>
          <p:nvPr/>
        </p:nvSpPr>
        <p:spPr>
          <a:xfrm>
            <a:off x="570123" y="1145065"/>
            <a:ext cx="3844886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2000" b="1">
                <a:latin typeface="Microsoft JhengHei"/>
                <a:ea typeface="Microsoft JhengHei"/>
                <a:cs typeface="Segoe UI"/>
              </a:rPr>
              <a:t>有人要我拍裸照，​我該怎麼辦？​</a:t>
            </a:r>
          </a:p>
          <a:p>
            <a:r>
              <a:rPr lang="zh-TW" sz="2000" b="1">
                <a:latin typeface="Microsoft JhengHei"/>
                <a:ea typeface="Microsoft JhengHei"/>
                <a:cs typeface="Segoe UI"/>
              </a:rPr>
              <a:t>不拍  </a:t>
            </a:r>
            <a:r>
              <a:rPr lang="zh-TW" altLang="en-US" sz="2000" b="1">
                <a:latin typeface="Microsoft JhengHei"/>
                <a:ea typeface="Microsoft JhengHei"/>
                <a:cs typeface="Segoe UI"/>
              </a:rPr>
              <a:t>不傳  要求助</a:t>
            </a:r>
            <a:endParaRPr lang="zh-TW" sz="2000" b="1">
              <a:latin typeface="Microsoft JhengHei"/>
              <a:ea typeface="Microsoft JhengHei"/>
              <a:cs typeface="Segoe UI"/>
            </a:endParaRPr>
          </a:p>
          <a:p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​</a:t>
            </a:r>
          </a:p>
          <a:p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你曾經意外收到別人傳給你裸露影像嗎</a:t>
            </a:r>
            <a:r>
              <a:rPr lang="en-US" altLang="zh-TW" sz="2000" b="1" dirty="0">
                <a:latin typeface="Microsoft JhengHei"/>
                <a:cs typeface="Segoe UI"/>
              </a:rPr>
              <a:t>?</a:t>
            </a:r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或是曾因不同的原因，自拍私密影像傳給別人嗎</a:t>
            </a:r>
            <a:r>
              <a:rPr lang="en-US" altLang="zh-TW" sz="2000" b="1" dirty="0">
                <a:latin typeface="Microsoft JhengHei"/>
                <a:cs typeface="Segoe UI"/>
              </a:rPr>
              <a:t>?</a:t>
            </a:r>
            <a:r>
              <a:rPr lang="zh-TW" sz="2000" b="1">
                <a:latin typeface="Microsoft JhengHei"/>
                <a:ea typeface="Microsoft JhengHei"/>
                <a:cs typeface="Segoe UI"/>
              </a:rPr>
              <a:t>​</a:t>
            </a:r>
          </a:p>
          <a:p>
            <a:endParaRPr lang="zh-TW" sz="2000" b="1" dirty="0">
              <a:latin typeface="Microsoft JhengHei"/>
              <a:ea typeface="Microsoft JhengHei"/>
              <a:cs typeface="Segoe UI"/>
            </a:endParaRPr>
          </a:p>
          <a:p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想一想</a:t>
            </a:r>
            <a:r>
              <a:rPr lang="zh-TW" sz="2000" b="1">
                <a:latin typeface="Microsoft JhengHei"/>
                <a:ea typeface="Microsoft JhengHei"/>
                <a:cs typeface="Segoe UI"/>
              </a:rPr>
              <a:t>，</a:t>
            </a:r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這些影像會到哪裡去</a:t>
            </a:r>
            <a:r>
              <a:rPr lang="en-US" altLang="zh-TW" sz="2000" b="1" dirty="0">
                <a:latin typeface="Microsoft JhengHei"/>
                <a:cs typeface="Segoe UI"/>
              </a:rPr>
              <a:t>?</a:t>
            </a:r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而影像傳送之後，又可能會發生什麼事？</a:t>
            </a:r>
            <a:r>
              <a:rPr lang="zh-TW" sz="2000" b="1">
                <a:latin typeface="Microsoft JhengHei"/>
                <a:ea typeface="Microsoft JhengHei"/>
                <a:cs typeface="Segoe UI"/>
              </a:rPr>
              <a:t>​</a:t>
            </a:r>
          </a:p>
          <a:p>
            <a:r>
              <a:rPr lang="zh-TW">
                <a:latin typeface="Segoe UI"/>
                <a:cs typeface="Segoe UI"/>
              </a:rPr>
              <a:t>​</a:t>
            </a:r>
          </a:p>
        </p:txBody>
      </p:sp>
      <p:pic>
        <p:nvPicPr>
          <p:cNvPr id="5" name="圖片 5">
            <a:extLst>
              <a:ext uri="{FF2B5EF4-FFF2-40B4-BE49-F238E27FC236}">
                <a16:creationId xmlns:a16="http://schemas.microsoft.com/office/drawing/2014/main" id="{6FF312E5-5FFC-3BAF-B163-26CED5730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879" y="1545973"/>
            <a:ext cx="4333759" cy="24724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1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2600" y="1614311"/>
            <a:ext cx="2561709" cy="1914877"/>
          </a:xfrm>
          <a:prstGeom prst="rect">
            <a:avLst/>
          </a:prstGeom>
          <a:noFill/>
        </p:spPr>
      </p:pic>
      <p:grpSp>
        <p:nvGrpSpPr>
          <p:cNvPr id="148" name="Group 120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822960" cy="822960"/>
            <a:chOff x="11094720" y="0"/>
            <a:chExt cx="1097280" cy="1097280"/>
          </a:xfrm>
        </p:grpSpPr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Rectangle 122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3299580" y="161390"/>
            <a:ext cx="5327469" cy="3281716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zh-TW" altLang="en-US" sz="1400" b="1">
                <a:latin typeface="Microsoft JhengHei"/>
                <a:ea typeface="Microsoft JhengHei"/>
              </a:rPr>
              <a:t>案例一</a:t>
            </a:r>
            <a:r>
              <a:rPr lang="en-US" sz="1400" b="1" dirty="0">
                <a:latin typeface="Microsoft JhengHei"/>
                <a:ea typeface="Microsoft JhengHei"/>
              </a:rPr>
              <a:t> 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 err="1">
                <a:latin typeface="Microsoft JhengHei"/>
                <a:ea typeface="Microsoft JhengHei"/>
              </a:rPr>
              <a:t>畢業旅行最期待的就是能和好友同房過夜、暢聊、玩牌等等，依依為了想留下特別回憶，邀約同房好友拍攝性感的裸照紀念青春，想一想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1.知道這個計畫的你，想到什麼了呢?和你旁邊的同學討論看看。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2.這些私密影像會存放在哪裡? (</a:t>
            </a:r>
            <a:r>
              <a:rPr lang="en-US" sz="1400" b="1" dirty="0" err="1">
                <a:latin typeface="Microsoft JhengHei"/>
                <a:ea typeface="Microsoft JhengHei"/>
              </a:rPr>
              <a:t>可複選</a:t>
            </a:r>
            <a:r>
              <a:rPr lang="en-US" sz="1400" b="1" dirty="0">
                <a:latin typeface="Microsoft JhengHei"/>
                <a:ea typeface="Microsoft JhengHei"/>
              </a:rPr>
              <a:t>)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□</a:t>
            </a:r>
            <a:r>
              <a:rPr lang="en-US" sz="1400" b="1" dirty="0">
                <a:latin typeface="Microsoft JhengHei"/>
                <a:ea typeface="Microsoft JhengHei"/>
              </a:rPr>
              <a:t> </a:t>
            </a:r>
            <a:r>
              <a:rPr lang="en-US" sz="1400" b="1" dirty="0" err="1">
                <a:latin typeface="Microsoft JhengHei"/>
                <a:ea typeface="Microsoft JhengHei"/>
              </a:rPr>
              <a:t>拍攝者手機相簿</a:t>
            </a: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          □</a:t>
            </a:r>
            <a:r>
              <a:rPr lang="en-US" sz="1400" b="1" dirty="0" err="1">
                <a:latin typeface="Microsoft JhengHei"/>
                <a:ea typeface="Microsoft JhengHei"/>
              </a:rPr>
              <a:t>聊天紀錄</a:t>
            </a: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           □</a:t>
            </a:r>
            <a:r>
              <a:rPr lang="en-US" sz="1400" b="1" dirty="0">
                <a:latin typeface="Microsoft JhengHei"/>
                <a:ea typeface="Microsoft JhengHei"/>
              </a:rPr>
              <a:t> </a:t>
            </a:r>
            <a:r>
              <a:rPr lang="en-US" sz="1400" b="1" dirty="0" err="1">
                <a:latin typeface="Microsoft JhengHei"/>
                <a:ea typeface="Microsoft JhengHei"/>
              </a:rPr>
              <a:t>通訊軟體的相簿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□</a:t>
            </a:r>
            <a:r>
              <a:rPr lang="en-US" sz="1400" b="1" dirty="0">
                <a:latin typeface="Microsoft JhengHei"/>
                <a:ea typeface="Microsoft JhengHei"/>
              </a:rPr>
              <a:t> </a:t>
            </a:r>
            <a:r>
              <a:rPr lang="en-US" sz="1400" b="1" dirty="0" err="1">
                <a:latin typeface="Microsoft JhengHei"/>
                <a:ea typeface="Microsoft JhengHei"/>
              </a:rPr>
              <a:t>雲端相簿</a:t>
            </a: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                        □</a:t>
            </a:r>
            <a:r>
              <a:rPr lang="en-US" sz="1400" b="1" dirty="0" err="1">
                <a:latin typeface="Microsoft JhengHei"/>
                <a:ea typeface="Microsoft JhengHei"/>
              </a:rPr>
              <a:t>其他</a:t>
            </a:r>
            <a:r>
              <a:rPr lang="en-US" sz="1400" b="1" dirty="0">
                <a:latin typeface="Microsoft JhengHei"/>
                <a:ea typeface="Microsoft JhengHei"/>
              </a:rPr>
              <a:t>___________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3. </a:t>
            </a:r>
            <a:r>
              <a:rPr lang="en-US" sz="1400" b="1" dirty="0" err="1">
                <a:latin typeface="Microsoft JhengHei"/>
                <a:ea typeface="Microsoft JhengHei"/>
              </a:rPr>
              <a:t>哪些狀況可能讓照片外流呢</a:t>
            </a:r>
            <a:r>
              <a:rPr lang="en-US" sz="1400" b="1" dirty="0">
                <a:latin typeface="Microsoft JhengHei"/>
                <a:ea typeface="Microsoft JhengHei"/>
              </a:rPr>
              <a:t>?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4. </a:t>
            </a:r>
            <a:r>
              <a:rPr lang="en-US" sz="1400" b="1" dirty="0" err="1">
                <a:latin typeface="Microsoft JhengHei"/>
                <a:ea typeface="Microsoft JhengHei"/>
              </a:rPr>
              <a:t>如果在幾天後你收到一張朋友轉傳依依的私密影像，你會怎麼做</a:t>
            </a:r>
            <a:r>
              <a:rPr lang="en-US" sz="1400" b="1" dirty="0">
                <a:latin typeface="Microsoft JhengHei"/>
                <a:ea typeface="Microsoft JhengHei"/>
              </a:rPr>
              <a:t>?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</p:txBody>
      </p:sp>
      <p:grpSp>
        <p:nvGrpSpPr>
          <p:cNvPr id="150" name="Group 124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83455" y="3451122"/>
            <a:ext cx="760545" cy="1513185"/>
            <a:chOff x="11177940" y="4601497"/>
            <a:chExt cx="1014060" cy="2017580"/>
          </a:xfrm>
        </p:grpSpPr>
        <p:sp>
          <p:nvSpPr>
            <p:cNvPr id="126" name="Isosceles Triangle 12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72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2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6" name="Group 126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" y="0"/>
            <a:ext cx="729530" cy="1451482"/>
            <a:chOff x="10918968" y="713127"/>
            <a:chExt cx="1273032" cy="2532832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0" name="Google Shape;120;p24"/>
          <p:cNvSpPr txBox="1"/>
          <p:nvPr/>
        </p:nvSpPr>
        <p:spPr>
          <a:xfrm>
            <a:off x="4999468" y="220513"/>
            <a:ext cx="3596240" cy="469467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案例二</a:t>
            </a:r>
            <a:endParaRPr lang="zh-TW" altLang="en-US" b="1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小如認識了一位網友阿建，對方很風趣熱情，很快就說想當小如的男朋友，私訊也變得很火熱。最近阿建一直拜託小如給私密照，還發誓一定會小心保管。</a:t>
            </a:r>
            <a:endParaRPr lang="en-US" b="1" kern="1200" dirty="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小如有點遲疑，想一想</a:t>
            </a:r>
            <a:endParaRPr lang="en-US" b="1" kern="1200" dirty="0" err="1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5.你覺得為什麼阿建會向小如要求私密照？</a:t>
            </a:r>
            <a:endParaRPr lang="en-US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6.如果對方提議透過視訊能不留痕跡，或是傳限動就好，你會答應嗎?</a:t>
            </a:r>
            <a:endParaRPr lang="en-US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7.如果有一天你們鬧翻了，對方手中有你的私密照片，你會怎麼想？</a:t>
            </a:r>
            <a:endParaRPr lang="en-US" b="1" kern="1200" dirty="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</p:txBody>
      </p:sp>
      <p:grpSp>
        <p:nvGrpSpPr>
          <p:cNvPr id="137" name="Group 130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83455" y="3451122"/>
            <a:ext cx="760545" cy="1513185"/>
            <a:chOff x="11177940" y="4601497"/>
            <a:chExt cx="1014060" cy="2017580"/>
          </a:xfrm>
        </p:grpSpPr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DBB0BBBC-848A-D0F8-8589-D0FAAF33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3" y="1159943"/>
            <a:ext cx="3913743" cy="27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9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Google Shape;126;p25"/>
          <p:cNvSpPr txBox="1"/>
          <p:nvPr/>
        </p:nvSpPr>
        <p:spPr>
          <a:xfrm>
            <a:off x="501866" y="804261"/>
            <a:ext cx="3927218" cy="330833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/>
          </a:bodyPr>
          <a:lstStyle/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sz="1500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案例三</a:t>
            </a:r>
            <a:endParaRPr lang="en-US">
              <a:solidFill>
                <a:schemeClr val="tx1"/>
              </a:solidFill>
              <a:latin typeface="Microsoft JhengHei"/>
              <a:ea typeface="Microsoft JhengHei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你看過用遊戲點數詐騙私密照片的新聞報導嗎？想一想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8.你覺得拍照片或是直接露生殖器官中給他看，可以真的拿到寶物或遊戲點數嗎？為什麼？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9.如果你的朋友發生這件事，你會怎麼做?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10.如何儲存對方帳號及截圖保留證據？</a:t>
            </a:r>
            <a:endParaRPr lang="en-US" sz="1500" b="1" kern="1200" dirty="0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76320" y="3827443"/>
            <a:ext cx="1513185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20937" y="429653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Google Shape;125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93359" y="1292057"/>
            <a:ext cx="3968040" cy="2559385"/>
          </a:xfrm>
          <a:prstGeom prst="rect">
            <a:avLst/>
          </a:prstGeom>
          <a:noFill/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21040" y="0"/>
            <a:ext cx="822960" cy="822960"/>
            <a:chOff x="11094720" y="0"/>
            <a:chExt cx="1097280" cy="1097280"/>
          </a:xfrm>
        </p:grpSpPr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858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3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Google Shape;132;p26"/>
          <p:cNvSpPr txBox="1"/>
          <p:nvPr/>
        </p:nvSpPr>
        <p:spPr>
          <a:xfrm>
            <a:off x="482601" y="733629"/>
            <a:ext cx="4004275" cy="389909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 lnSpcReduction="20000"/>
          </a:bodyPr>
          <a:lstStyle/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sz="1500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案例四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小艾是一名網路直播主，平時唱歌、聊天獲得不少粉絲的稱讚，偶爾還會有人抖內金錢表示支持，今天有位粉絲突然贊助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(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抖內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)1000元，私訊要求小艾拍生殖器官的照片給他看…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11. 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如果你是小艾，你會怎麼回應呢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12. 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如果是透過視訊，沒有實際照片的傳送，有差別嗎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 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為什麼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13. 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如果對方威脅要報警或是告訴你的家人，該怎麼辦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</a:t>
            </a:r>
            <a:endParaRPr lang="en-US" sz="1500" b="1" kern="1200" dirty="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</p:txBody>
      </p:sp>
      <p:sp>
        <p:nvSpPr>
          <p:cNvPr id="153" name="Isosceles Triangle 13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76320" y="3827443"/>
            <a:ext cx="1513185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4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20937" y="429653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Google Shape;131;p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93359" y="1470619"/>
            <a:ext cx="3968040" cy="2202261"/>
          </a:xfrm>
          <a:prstGeom prst="rect">
            <a:avLst/>
          </a:prstGeom>
          <a:noFill/>
        </p:spPr>
      </p:pic>
      <p:grpSp>
        <p:nvGrpSpPr>
          <p:cNvPr id="155" name="Group 142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21040" y="0"/>
            <a:ext cx="822960" cy="822960"/>
            <a:chOff x="11094720" y="0"/>
            <a:chExt cx="1097280" cy="1097280"/>
          </a:xfrm>
        </p:grpSpPr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756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5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7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065" y="0"/>
            <a:ext cx="3548836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Google Shape;91;p19"/>
          <p:cNvSpPr txBox="1"/>
          <p:nvPr/>
        </p:nvSpPr>
        <p:spPr>
          <a:xfrm>
            <a:off x="663537" y="653581"/>
            <a:ext cx="2193632" cy="237927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lang="zh-TW" altLang="en-US" sz="2100" kern="1200" dirty="0">
              <a:solidFill>
                <a:srgbClr val="595959"/>
              </a:solidFill>
              <a:highlight>
                <a:srgbClr val="FFFFFF"/>
              </a:highlight>
              <a:latin typeface="Microsoft JhengHei"/>
              <a:ea typeface="Microsoft JhengHei"/>
              <a:cs typeface="Calibri Ligh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100" b="1" kern="1200">
                <a:solidFill>
                  <a:srgbClr val="595959"/>
                </a:solidFill>
                <a:latin typeface="Microsoft JhengHei"/>
                <a:ea typeface="Microsoft JhengHei"/>
                <a:cs typeface="Calibri"/>
              </a:rPr>
              <a:t>遇到網路誘拐者會發生什麼事</a:t>
            </a: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kern="1200" dirty="0">
                <a:solidFill>
                  <a:srgbClr val="595959"/>
                </a:solidFill>
                <a:latin typeface="Microsoft JhengHei"/>
                <a:ea typeface="Microsoft JhengHei"/>
                <a:cs typeface="Calibri"/>
              </a:rPr>
              <a:t>https://www.youtube.com/watch?v=gbN3Y96FOXk</a:t>
            </a:r>
            <a:endParaRPr lang="en-US">
              <a:latin typeface="Microsoft JhengHei"/>
              <a:ea typeface="Microsoft JhengHei"/>
            </a:endParaRPr>
          </a:p>
        </p:txBody>
      </p:sp>
      <p:pic>
        <p:nvPicPr>
          <p:cNvPr id="90" name="Google Shape;90;p19" descr="當你在網路上碰到有人和你聊色情有關的話題，引誘你或是威脅你與他們發生與「性」有關的行為，像是要你脫衣服或是傳沒有穿衣服的照片，這就是網路誘拐，這是違法的事，你一定要說不。影片中整理常見網路誘拐者常見的手法及過程。要記得：有人要你脫衣服，一定要說不！在網路世界中，你一定要保護自己的安全！&#10;&#10;更多上網安全資訊：&#10;台灣展翅協會&#10;網路檢舉熱線 http://www.web547.org.tw&#10;網路諮詢熱線 http://www.web885.org.tw&#10;web885專頁 https://www.facebook.com/web885helpline&#10;&#10;網路誘拐已成為全球兒童保護的重點議題，誘拐（Grooming）是指企圖與兒少建立情感連結獲得他們的信任，以達成性虐待、性剝削或是販運的目的。誘拐目的可能是為了與兒少見面以進行接觸式性剝削；或是無意與兒少見面，透過網路與兒少進行性談話、騙取兒少私密影像來獲得性滿足，或販賣、交換這些影像等非接觸式性剝削，最終目的都在於與兒少發生性相關行為。誘拐的模式則可能是透過現實生活中的相處發生，又或是透過網路上的互動而發展（即網路誘拐），近年來透過網路作為性剝削手段的案件已為大宗。&#10;&#10;#網路誘拐&#10;#上網安全&#10;#自拍&#10;#私密影像" title="遇到網路誘拐者會發生什麼事">
            <a:hlinkClick r:id="rId3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058037" y="854159"/>
            <a:ext cx="4580240" cy="3435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649" y="1320681"/>
            <a:ext cx="3069938" cy="38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A0DA27E-51EC-DBFE-1246-B3502820DF68}"/>
              </a:ext>
            </a:extLst>
          </p:cNvPr>
          <p:cNvSpPr txBox="1"/>
          <p:nvPr/>
        </p:nvSpPr>
        <p:spPr>
          <a:xfrm>
            <a:off x="718973" y="579582"/>
            <a:ext cx="7626211" cy="11323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>
                <a:latin typeface="Microsoft JhengHei"/>
                <a:ea typeface="Microsoft JhengHei"/>
              </a:rPr>
              <a:t>你沒有做錯任何事，沒有任何人可以勒索或強迫你做與</a:t>
            </a:r>
            <a:r>
              <a:rPr lang="zh-TW" sz="2400" b="1">
                <a:latin typeface="Microsoft JhengHei"/>
                <a:ea typeface="Microsoft JhengHei"/>
              </a:rPr>
              <a:t>｢</a:t>
            </a:r>
            <a:r>
              <a:rPr lang="zh-TW" altLang="en-US" sz="2400" b="1">
                <a:latin typeface="Microsoft JhengHei"/>
                <a:ea typeface="Microsoft JhengHei"/>
              </a:rPr>
              <a:t>性</a:t>
            </a:r>
            <a:r>
              <a:rPr lang="zh-TW" sz="2400" b="1">
                <a:latin typeface="Microsoft JhengHei"/>
                <a:ea typeface="Microsoft JhengHei"/>
              </a:rPr>
              <a:t>｣相關的</a:t>
            </a:r>
            <a:r>
              <a:rPr lang="zh-TW" altLang="en-US" sz="2400" b="1">
                <a:latin typeface="Microsoft JhengHei"/>
                <a:ea typeface="Microsoft JhengHei"/>
              </a:rPr>
              <a:t>行</a:t>
            </a:r>
            <a:r>
              <a:rPr lang="zh-TW" sz="2400" b="1">
                <a:latin typeface="Microsoft JhengHei"/>
                <a:ea typeface="Microsoft JhengHei"/>
              </a:rPr>
              <a:t>為 </a:t>
            </a:r>
            <a:r>
              <a:rPr lang="zh-TW" altLang="en-US" sz="2400" b="1">
                <a:latin typeface="Microsoft JhengHei"/>
                <a:ea typeface="Microsoft JhengHei"/>
              </a:rPr>
              <a:t>，請勇敢求助！</a:t>
            </a:r>
            <a:endParaRPr lang="en-US" altLang="zh-TW" sz="2400" b="1">
              <a:latin typeface="Microsoft JhengHei"/>
              <a:ea typeface="Microsoft JhengHei"/>
            </a:endParaRPr>
          </a:p>
        </p:txBody>
      </p:sp>
      <p:pic>
        <p:nvPicPr>
          <p:cNvPr id="3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8D4B9708-CE93-D6B6-A4B5-E64D02288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05" y="1943091"/>
            <a:ext cx="3950413" cy="2785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lowchart: Document 1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2550319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Google Shape;97;p20"/>
          <p:cNvSpPr/>
          <p:nvPr/>
        </p:nvSpPr>
        <p:spPr>
          <a:xfrm>
            <a:off x="3154363" y="222572"/>
            <a:ext cx="5510213" cy="249205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1600" b="1">
                <a:solidFill>
                  <a:schemeClr val="dk1"/>
                </a:solidFill>
              </a:rPr>
              <a:t>分享照片影像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1.</a:t>
            </a:r>
            <a:r>
              <a:rPr lang="zh-TW" altLang="en-US" sz="1600" b="1">
                <a:solidFill>
                  <a:schemeClr val="dk1"/>
                </a:solidFill>
              </a:rPr>
              <a:t>絕不違反他人意願拍下他人的影像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2.</a:t>
            </a:r>
            <a:r>
              <a:rPr lang="zh-TW" altLang="en-US" sz="1600" b="1">
                <a:solidFill>
                  <a:schemeClr val="dk1"/>
                </a:solidFill>
              </a:rPr>
              <a:t>絕不聽從他人指示自拍私密照片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3.</a:t>
            </a:r>
            <a:r>
              <a:rPr lang="zh-TW" altLang="en-US" sz="1600" b="1">
                <a:solidFill>
                  <a:schemeClr val="dk1"/>
                </a:solidFill>
              </a:rPr>
              <a:t>絕不倉促傳送影像訊息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4.</a:t>
            </a:r>
            <a:r>
              <a:rPr lang="zh-TW" altLang="en-US" sz="1600" b="1">
                <a:solidFill>
                  <a:schemeClr val="dk1"/>
                </a:solidFill>
              </a:rPr>
              <a:t>絕不轉寄任何私密影像檔案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5.</a:t>
            </a:r>
            <a:r>
              <a:rPr lang="zh-TW" altLang="en-US" sz="1600" b="1">
                <a:solidFill>
                  <a:schemeClr val="dk1"/>
                </a:solidFill>
              </a:rPr>
              <a:t>絕不取笑和霸凌私密影像遭外流的人</a:t>
            </a:r>
            <a:endParaRPr lang="zh-TW" altLang="en-US"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zh-TW" altLang="en-US" sz="1300"/>
          </a:p>
        </p:txBody>
      </p:sp>
      <p:sp>
        <p:nvSpPr>
          <p:cNvPr id="98" name="Google Shape;98;p20"/>
          <p:cNvSpPr/>
          <p:nvPr/>
        </p:nvSpPr>
        <p:spPr>
          <a:xfrm>
            <a:off x="3154363" y="2782888"/>
            <a:ext cx="5510213" cy="213645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600" b="1">
                <a:solidFill>
                  <a:schemeClr val="dk1"/>
                </a:solidFill>
              </a:rPr>
              <a:t>如果在網路上碰到騷擾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1.</a:t>
            </a:r>
            <a:r>
              <a:rPr lang="zh-TW" altLang="en-US" sz="1600" b="1">
                <a:solidFill>
                  <a:schemeClr val="dk1"/>
                </a:solidFill>
              </a:rPr>
              <a:t>要告訴家人和老師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2.</a:t>
            </a:r>
            <a:r>
              <a:rPr lang="zh-TW" altLang="en-US" sz="1600" b="1">
                <a:solidFill>
                  <a:schemeClr val="dk1"/>
                </a:solidFill>
              </a:rPr>
              <a:t>要截圖保留證據（完整網頁及訊息對話內容</a:t>
            </a:r>
            <a:r>
              <a:rPr lang="en-US" altLang="zh-TW" sz="1600" b="1" dirty="0">
                <a:solidFill>
                  <a:schemeClr val="dk1"/>
                </a:solidFill>
              </a:rPr>
              <a:t>)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3.</a:t>
            </a:r>
            <a:r>
              <a:rPr lang="zh-TW" altLang="en-US" sz="1600" b="1">
                <a:solidFill>
                  <a:schemeClr val="dk1"/>
                </a:solidFill>
              </a:rPr>
              <a:t>要向警方報案，會有專業社工陪伴你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4.</a:t>
            </a:r>
            <a:r>
              <a:rPr lang="zh-TW" altLang="en-US" sz="1600" b="1">
                <a:solidFill>
                  <a:schemeClr val="dk1"/>
                </a:solidFill>
              </a:rPr>
              <a:t>要檢舉、封鎖對方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zh-TW" altLang="en-US" sz="1100" b="1">
              <a:solidFill>
                <a:schemeClr val="dk1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8650" y="128371"/>
            <a:ext cx="2130136" cy="177836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五不四要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如螢幕大小 (16:9)</PresentationFormat>
  <Paragraphs>61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Calibri</vt:lpstr>
      <vt:lpstr>Segoe UI</vt:lpstr>
      <vt:lpstr>Arial</vt:lpstr>
      <vt:lpstr>微軟正黑體</vt:lpstr>
      <vt:lpstr>Times New Roman</vt:lpstr>
      <vt:lpstr>Calibri Light</vt:lpstr>
      <vt:lpstr>Office Theme</vt:lpstr>
      <vt:lpstr>有人要我拍裸照  我該怎麼辧 不拍 不傳  要求助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五不四要 </vt:lpstr>
      <vt:lpstr>求助資源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你的感覺很重要 尊重身體界線</dc:title>
  <dc:creator>輔導室</dc:creator>
  <cp:lastModifiedBy>User</cp:lastModifiedBy>
  <cp:revision>306</cp:revision>
  <dcterms:modified xsi:type="dcterms:W3CDTF">2023-02-09T04:55:25Z</dcterms:modified>
</cp:coreProperties>
</file>